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3"/>
  </p:notesMasterIdLst>
  <p:sldIdLst>
    <p:sldId id="256" r:id="rId4"/>
    <p:sldId id="257" r:id="rId5"/>
    <p:sldId id="277" r:id="rId6"/>
    <p:sldId id="280" r:id="rId7"/>
    <p:sldId id="279" r:id="rId8"/>
    <p:sldId id="271" r:id="rId9"/>
    <p:sldId id="264" r:id="rId10"/>
    <p:sldId id="259" r:id="rId11"/>
    <p:sldId id="270" r:id="rId12"/>
    <p:sldId id="262" r:id="rId13"/>
    <p:sldId id="274" r:id="rId14"/>
    <p:sldId id="275" r:id="rId15"/>
    <p:sldId id="267" r:id="rId16"/>
    <p:sldId id="272" r:id="rId17"/>
    <p:sldId id="268" r:id="rId18"/>
    <p:sldId id="269" r:id="rId19"/>
    <p:sldId id="263" r:id="rId20"/>
    <p:sldId id="276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8B7"/>
    <a:srgbClr val="8CC0DE"/>
    <a:srgbClr val="FAF0D7"/>
    <a:srgbClr val="FFD9C0"/>
    <a:srgbClr val="F4BFBF"/>
    <a:srgbClr val="293462"/>
    <a:srgbClr val="29CBF9"/>
    <a:srgbClr val="4361EE"/>
    <a:srgbClr val="48BFE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161" autoAdjust="0"/>
  </p:normalViewPr>
  <p:slideViewPr>
    <p:cSldViewPr snapToGrid="0" showGuides="1">
      <p:cViewPr varScale="1">
        <p:scale>
          <a:sx n="69" d="100"/>
          <a:sy n="69" d="100"/>
        </p:scale>
        <p:origin x="786" y="66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07BDA-5CF1-4837-A1AA-1DCC0251E397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7320-105D-4038-9D4D-BBDE3C45F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0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37320-105D-4038-9D4D-BBDE3C45FB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n.ce.sharif.edu/pdfs/Logo/DSN-Logo-97032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980" y="0"/>
            <a:ext cx="1568920" cy="15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ircle Logo 795*776 transprent Png Free Download - Circle, Line, Area. -  CleanPNG / KissPNG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900" y="41510"/>
            <a:ext cx="1561811" cy="152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60649BC-ADBF-454F-8CD4-164F22332A8C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14A0F0-2F7C-4223-B283-6A1CA91388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5A5E9409-B20A-489B-A759-D773202358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9B5C313C-9909-469D-8AF9-D4F3DA949E2A}"/>
              </a:ext>
            </a:extLst>
          </p:cNvPr>
          <p:cNvSpPr/>
          <p:nvPr userDrawn="1"/>
        </p:nvSpPr>
        <p:spPr>
          <a:xfrm>
            <a:off x="0" y="0"/>
            <a:ext cx="12192000" cy="119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A101864-0A78-4DA0-B3D6-C3BCE08BDE4E}"/>
              </a:ext>
            </a:extLst>
          </p:cNvPr>
          <p:cNvSpPr/>
          <p:nvPr userDrawn="1"/>
        </p:nvSpPr>
        <p:spPr>
          <a:xfrm>
            <a:off x="10060426" y="0"/>
            <a:ext cx="2131574" cy="1251701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11EB2B1-1FFF-40A7-8916-39F9F66C67AE}"/>
              </a:ext>
            </a:extLst>
          </p:cNvPr>
          <p:cNvGrpSpPr/>
          <p:nvPr userDrawn="1"/>
        </p:nvGrpSpPr>
        <p:grpSpPr>
          <a:xfrm>
            <a:off x="-189873" y="30973"/>
            <a:ext cx="2984373" cy="1122167"/>
            <a:chOff x="-82869" y="2041805"/>
            <a:chExt cx="2984373" cy="112216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E57FF97-F37F-4F19-9B19-E980E9F0D19F}"/>
                </a:ext>
              </a:extLst>
            </p:cNvPr>
            <p:cNvGrpSpPr/>
            <p:nvPr userDrawn="1"/>
          </p:nvGrpSpPr>
          <p:grpSpPr>
            <a:xfrm>
              <a:off x="200146" y="2104325"/>
              <a:ext cx="2701358" cy="875012"/>
              <a:chOff x="1066498" y="286265"/>
              <a:chExt cx="11991969" cy="3884392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701247-9B01-4379-8F79-CA130966C099}"/>
                  </a:ext>
                </a:extLst>
              </p:cNvPr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0C40288-889F-4C14-813B-93CB4BE359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731593" y="232883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A988AA3-AADC-43BF-BC51-C5A0FD6710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012401" y="1020618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7ACEEB3-7388-4FAA-9D8F-35B2DDACCB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3996941" y="286265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28B62BF-3D3C-4C75-B055-9175213856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4668722" y="30342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C31D63E-DEE2-491E-9108-5BD8FEECDE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5318715" y="35821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EA36B86-0126-4E44-9EB4-D5952A4977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412639" y="3092041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FC6C0F2-4F5A-465F-B239-2C2658FF3BC2}"/>
                  </a:ext>
                </a:extLst>
              </p:cNvPr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2F8833E-DE8E-4ACF-991D-49002FAD3BF4}"/>
                  </a:ext>
                </a:extLst>
              </p:cNvPr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AE6E730-12DC-414C-84D3-DC429C339049}"/>
                  </a:ext>
                </a:extLst>
              </p:cNvPr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2CB1C93-47AD-4BD1-8229-9CFC6459EAAF}"/>
                  </a:ext>
                </a:extLst>
              </p:cNvPr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385550C-3847-41F7-8366-E6F331200B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545295" y="1382204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D958013-051E-4D57-83E4-4510DA1FC7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019854" y="98469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892A3E6-91D0-4236-9EB4-5F593A2EBB68}"/>
                  </a:ext>
                </a:extLst>
              </p:cNvPr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49B3538-18F0-488E-BB58-795CA3E8B7C1}"/>
                </a:ext>
              </a:extLst>
            </p:cNvPr>
            <p:cNvGrpSpPr/>
            <p:nvPr userDrawn="1"/>
          </p:nvGrpSpPr>
          <p:grpSpPr>
            <a:xfrm>
              <a:off x="-82869" y="2041805"/>
              <a:ext cx="2978819" cy="1122167"/>
              <a:chOff x="-189872" y="8725"/>
              <a:chExt cx="13223684" cy="49815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D3342D1-A811-485D-BB35-CA6AD2F8F98A}"/>
                  </a:ext>
                </a:extLst>
              </p:cNvPr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>
                  <a:gd name="connsiteX0" fmla="*/ 0 w 2529191"/>
                  <a:gd name="connsiteY0" fmla="*/ 457200 h 476656"/>
                  <a:gd name="connsiteX1" fmla="*/ 1906621 w 2529191"/>
                  <a:gd name="connsiteY1" fmla="*/ 476656 h 476656"/>
                  <a:gd name="connsiteX2" fmla="*/ 2529191 w 2529191"/>
                  <a:gd name="connsiteY2" fmla="*/ 0 h 4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9191" h="476656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E4E21AD-0E48-482D-92A7-D8F93B494FD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2876886" y="92218"/>
                <a:ext cx="751230" cy="5002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4407AE8-E730-48DD-A85F-BB30A7105592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rot="2143082">
                <a:off x="3861913" y="8725"/>
                <a:ext cx="362215" cy="1920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954099B-AE86-4318-A3AA-7879DA254C89}"/>
                  </a:ext>
                </a:extLst>
              </p:cNvPr>
              <p:cNvCxnSpPr>
                <a:cxnSpLocks/>
                <a:endCxn id="101" idx="1"/>
              </p:cNvCxnSpPr>
              <p:nvPr/>
            </p:nvCxnSpPr>
            <p:spPr>
              <a:xfrm rot="2143082">
                <a:off x="4587946" y="36177"/>
                <a:ext cx="304652" cy="19919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4796D9-34CB-446F-8C6C-E892F8C5B9A5}"/>
                  </a:ext>
                </a:extLst>
              </p:cNvPr>
              <p:cNvCxnSpPr>
                <a:cxnSpLocks/>
                <a:endCxn id="102" idx="1"/>
              </p:cNvCxnSpPr>
              <p:nvPr/>
            </p:nvCxnSpPr>
            <p:spPr>
              <a:xfrm rot="2143082">
                <a:off x="5184517" y="13932"/>
                <a:ext cx="382898" cy="259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F2ABBB4-D4BB-4625-A164-F50D7D41F3C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351522" y="167773"/>
                <a:ext cx="1161265" cy="7015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9710375-77AA-49E0-A302-408F4182C3F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692921" y="218797"/>
                <a:ext cx="1381992" cy="85998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E20859B-CDB1-4EDD-95C3-AD7E058B4EA0}"/>
                  </a:ext>
                </a:extLst>
              </p:cNvPr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308384-A5E5-46C3-9EB3-5223C132CDAC}"/>
                  </a:ext>
                </a:extLst>
              </p:cNvPr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3E74C94-8210-46D1-8EDD-B2C85995DB80}"/>
                  </a:ext>
                </a:extLst>
              </p:cNvPr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9258143-A5BC-432E-8135-895A78D7C940}"/>
                  </a:ext>
                </a:extLst>
              </p:cNvPr>
              <p:cNvCxnSpPr>
                <a:cxnSpLocks/>
                <a:endCxn id="99" idx="3"/>
              </p:cNvCxnSpPr>
              <p:nvPr/>
            </p:nvCxnSpPr>
            <p:spPr>
              <a:xfrm rot="2143082" flipV="1">
                <a:off x="9495558" y="398794"/>
                <a:ext cx="2220218" cy="173889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521C80A-6649-41B0-88E4-C5D5531E250B}"/>
                  </a:ext>
                </a:extLst>
              </p:cNvPr>
              <p:cNvCxnSpPr>
                <a:cxnSpLocks/>
                <a:endCxn id="106" idx="1"/>
              </p:cNvCxnSpPr>
              <p:nvPr/>
            </p:nvCxnSpPr>
            <p:spPr>
              <a:xfrm rot="2143082">
                <a:off x="7207957" y="513530"/>
                <a:ext cx="1437691" cy="89774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3A23F11-AC30-4BC4-9767-A2A015B40E0E}"/>
                  </a:ext>
                </a:extLst>
              </p:cNvPr>
              <p:cNvCxnSpPr>
                <a:cxnSpLocks/>
                <a:endCxn id="103" idx="3"/>
              </p:cNvCxnSpPr>
              <p:nvPr/>
            </p:nvCxnSpPr>
            <p:spPr>
              <a:xfrm rot="2143082" flipV="1">
                <a:off x="702503" y="3052333"/>
                <a:ext cx="629883" cy="4852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B0467B1-3C2E-4AED-BF5C-475467E36519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669928" y="3488332"/>
                <a:ext cx="489377" cy="3361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81F91D-A5F6-4D87-BD20-0F2144E81D98}"/>
                  </a:ext>
                </a:extLst>
              </p:cNvPr>
              <p:cNvCxnSpPr>
                <a:cxnSpLocks/>
                <a:endCxn id="80" idx="1"/>
              </p:cNvCxnSpPr>
              <p:nvPr/>
            </p:nvCxnSpPr>
            <p:spPr>
              <a:xfrm rot="2143082">
                <a:off x="2366587" y="3215368"/>
                <a:ext cx="1384975" cy="10585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0141A34-43F0-4BB2-B8F7-CCE47CC97474}"/>
                  </a:ext>
                </a:extLst>
              </p:cNvPr>
              <p:cNvCxnSpPr>
                <a:cxnSpLocks/>
                <a:endCxn id="97" idx="1"/>
              </p:cNvCxnSpPr>
              <p:nvPr/>
            </p:nvCxnSpPr>
            <p:spPr>
              <a:xfrm rot="2143082" flipV="1">
                <a:off x="4532904" y="2697776"/>
                <a:ext cx="1219991" cy="95275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46D093-C87E-4FDE-8401-F242157D8F87}"/>
                  </a:ext>
                </a:extLst>
              </p:cNvPr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343899 w 2391302"/>
                  <a:gd name="connsiteY2" fmla="*/ 0 h 381222"/>
                  <a:gd name="connsiteX3" fmla="*/ 850418 w 2391302"/>
                  <a:gd name="connsiteY3" fmla="*/ 375890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91302"/>
                  <a:gd name="connsiteY0" fmla="*/ 7998 h 381222"/>
                  <a:gd name="connsiteX1" fmla="*/ 343899 w 2391302"/>
                  <a:gd name="connsiteY1" fmla="*/ 0 h 381222"/>
                  <a:gd name="connsiteX2" fmla="*/ 850418 w 2391302"/>
                  <a:gd name="connsiteY2" fmla="*/ 375890 h 381222"/>
                  <a:gd name="connsiteX3" fmla="*/ 2391302 w 2391302"/>
                  <a:gd name="connsiteY3" fmla="*/ 381222 h 381222"/>
                  <a:gd name="connsiteX4" fmla="*/ 2391302 w 2391302"/>
                  <a:gd name="connsiteY4" fmla="*/ 381222 h 381222"/>
                  <a:gd name="connsiteX0" fmla="*/ 0 w 2047403"/>
                  <a:gd name="connsiteY0" fmla="*/ 0 h 381222"/>
                  <a:gd name="connsiteX1" fmla="*/ 506519 w 2047403"/>
                  <a:gd name="connsiteY1" fmla="*/ 375890 h 381222"/>
                  <a:gd name="connsiteX2" fmla="*/ 2047403 w 2047403"/>
                  <a:gd name="connsiteY2" fmla="*/ 381222 h 381222"/>
                  <a:gd name="connsiteX3" fmla="*/ 2047403 w 2047403"/>
                  <a:gd name="connsiteY3" fmla="*/ 381222 h 38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403" h="381222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E092B6-338B-4D0B-A830-BFE6769978DF}"/>
                  </a:ext>
                </a:extLst>
              </p:cNvPr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935726 w 2391302"/>
                  <a:gd name="connsiteY4" fmla="*/ 373714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71979 w 2391302"/>
                  <a:gd name="connsiteY1" fmla="*/ 7998 h 381222"/>
                  <a:gd name="connsiteX2" fmla="*/ 343899 w 2391302"/>
                  <a:gd name="connsiteY2" fmla="*/ 0 h 381222"/>
                  <a:gd name="connsiteX3" fmla="*/ 935726 w 2391302"/>
                  <a:gd name="connsiteY3" fmla="*/ 373714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19323"/>
                  <a:gd name="connsiteY0" fmla="*/ 7998 h 381222"/>
                  <a:gd name="connsiteX1" fmla="*/ 271920 w 2319323"/>
                  <a:gd name="connsiteY1" fmla="*/ 0 h 381222"/>
                  <a:gd name="connsiteX2" fmla="*/ 863747 w 2319323"/>
                  <a:gd name="connsiteY2" fmla="*/ 373714 h 381222"/>
                  <a:gd name="connsiteX3" fmla="*/ 2319323 w 2319323"/>
                  <a:gd name="connsiteY3" fmla="*/ 381222 h 381222"/>
                  <a:gd name="connsiteX4" fmla="*/ 2319323 w 2319323"/>
                  <a:gd name="connsiteY4" fmla="*/ 381222 h 381222"/>
                  <a:gd name="connsiteX0" fmla="*/ 0 w 2188694"/>
                  <a:gd name="connsiteY0" fmla="*/ 10175 h 381222"/>
                  <a:gd name="connsiteX1" fmla="*/ 141291 w 2188694"/>
                  <a:gd name="connsiteY1" fmla="*/ 0 h 381222"/>
                  <a:gd name="connsiteX2" fmla="*/ 733118 w 2188694"/>
                  <a:gd name="connsiteY2" fmla="*/ 373714 h 381222"/>
                  <a:gd name="connsiteX3" fmla="*/ 2188694 w 2188694"/>
                  <a:gd name="connsiteY3" fmla="*/ 381222 h 381222"/>
                  <a:gd name="connsiteX4" fmla="*/ 2188694 w 2188694"/>
                  <a:gd name="connsiteY4" fmla="*/ 381222 h 381222"/>
                  <a:gd name="connsiteX0" fmla="*/ 0 w 2162035"/>
                  <a:gd name="connsiteY0" fmla="*/ 0 h 381930"/>
                  <a:gd name="connsiteX1" fmla="*/ 114632 w 2162035"/>
                  <a:gd name="connsiteY1" fmla="*/ 708 h 381930"/>
                  <a:gd name="connsiteX2" fmla="*/ 706459 w 2162035"/>
                  <a:gd name="connsiteY2" fmla="*/ 374422 h 381930"/>
                  <a:gd name="connsiteX3" fmla="*/ 2162035 w 2162035"/>
                  <a:gd name="connsiteY3" fmla="*/ 381930 h 381930"/>
                  <a:gd name="connsiteX4" fmla="*/ 2162035 w 2162035"/>
                  <a:gd name="connsiteY4" fmla="*/ 381930 h 38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035" h="38193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74C63A9-B1AA-42AC-A07D-663E5B3DC602}"/>
                  </a:ext>
                </a:extLst>
              </p:cNvPr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>
                  <a:gd name="connsiteX0" fmla="*/ 0 w 1095680"/>
                  <a:gd name="connsiteY0" fmla="*/ 461199 h 461199"/>
                  <a:gd name="connsiteX1" fmla="*/ 621152 w 1095680"/>
                  <a:gd name="connsiteY1" fmla="*/ 0 h 461199"/>
                  <a:gd name="connsiteX2" fmla="*/ 1095680 w 1095680"/>
                  <a:gd name="connsiteY2" fmla="*/ 0 h 46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680" h="461199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3BF2365-0B0D-40B9-A063-33FD0FCECA0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319091" y="3532941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389CC75-F22D-4E8B-AA38-EB6225EAE0D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490130" y="3655926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FD7047D-8AC7-435B-B610-9DBAF202BD50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661174" y="3778910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8C52008-23DF-4D3A-8C73-AEE0F453261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832213" y="3901899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F23CB5B-5948-44E4-9BF6-B83CCE7F777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003248" y="4024888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EAF4F6D-11CE-4C3D-AE20-E4F6CF1428B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174296" y="4147877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700EA4F-DA6F-4D72-B8FA-FD385DDD00E9}"/>
                  </a:ext>
                </a:extLst>
              </p:cNvPr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>
                  <a:gd name="connsiteX0" fmla="*/ 0 w 1478604"/>
                  <a:gd name="connsiteY0" fmla="*/ 0 h 97276"/>
                  <a:gd name="connsiteX1" fmla="*/ 107004 w 1478604"/>
                  <a:gd name="connsiteY1" fmla="*/ 97276 h 97276"/>
                  <a:gd name="connsiteX2" fmla="*/ 1478604 w 1478604"/>
                  <a:gd name="connsiteY2" fmla="*/ 97276 h 9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604" h="97276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73" y="-113"/>
            <a:ext cx="1165728" cy="11979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7638" y="-1334"/>
            <a:ext cx="1199136" cy="11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3890D28-DB65-4933-A998-F6D267BEDA98}"/>
              </a:ext>
            </a:extLst>
          </p:cNvPr>
          <p:cNvSpPr/>
          <p:nvPr userDrawn="1"/>
        </p:nvSpPr>
        <p:spPr>
          <a:xfrm>
            <a:off x="8707934" y="19050"/>
            <a:ext cx="3445966" cy="2023537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8C0EA2-D1F6-48A7-9EE4-840E625B9C02}"/>
              </a:ext>
            </a:extLst>
          </p:cNvPr>
          <p:cNvGrpSpPr/>
          <p:nvPr userDrawn="1"/>
        </p:nvGrpSpPr>
        <p:grpSpPr>
          <a:xfrm>
            <a:off x="548226" y="342079"/>
            <a:ext cx="5440770" cy="6257605"/>
            <a:chOff x="548226" y="342079"/>
            <a:chExt cx="5440770" cy="6257605"/>
          </a:xfrm>
          <a:solidFill>
            <a:schemeClr val="accent2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C0989A-B0CD-467C-8FFF-0322C8779616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32732B9-A675-4A92-B586-57210158DBB9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0BD9410-309C-4A73-BEB0-D4BD52253B38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D03E240-F54F-4508-9919-35CBB644B65F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BCF587F-187E-4163-89C2-718ECF77FD3C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8E0D8C-4969-48C1-AF8C-64C51835A08D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6A9F20E-06D2-4CF8-8829-660897F0E83A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F604A6E-18E0-4969-8962-866B849B4290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487069F-40F3-413B-832F-3CDD864EB5E2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B142645-539F-4F9E-87F8-F01187B92CE8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DF8925C-AF03-4D8D-84E6-10DC6DA03D95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38273A-1045-4A54-9A3E-66FF26456E9F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B48C8F-534D-420E-81DD-67A2CD1366C0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13A399E-CE85-4E9A-A82B-B91FC40A53F3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9869F7-7F70-43EC-97C3-A531CD669C49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585459A-FF7E-4A4B-B080-F4E91E9E8C31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C6A12CB-A937-425D-BCA3-A5BB1CB57193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1F5C56A-4D65-45BB-ADFB-4902606EA2E5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4CFE449-955F-4128-94F3-2CACBE8BB46B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6CAA8C-CBDE-4BC9-ADAC-9B9B329BE1DC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FE059B7-412E-4650-8EF3-9B138089D6F0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6DA1E9E-C3EF-4052-B739-AB5261881BA3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AE258E7-1627-4F85-BE58-CE26AE080072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88BC822-45B5-4649-B16E-C559A55EB44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81BE720-6521-4FDD-8C3B-B24385FF18AE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41B19ED-3589-4DE1-A150-B99140988B50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8C970CA-0C4B-42C4-B0C7-EB4872CFDF25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8F1CF96-44F7-4DA4-BD14-9FC77FB267D1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75FF321-0579-4300-A5D4-D86907C5E8EE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97C3A21-57B5-4F03-B5FB-EB7FA22E9BC3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6A5EE0E-5C86-491E-BBE5-EA1C72574F59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ED86755-4944-466C-9C5F-565B01B373F1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B85CB-70EC-4332-BCC8-F3BF560859B1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EB32F77A-E2C8-4CFE-A33D-776108CB37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45340" y="1997014"/>
            <a:ext cx="301752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그림 개체 틀 2">
            <a:extLst>
              <a:ext uri="{FF2B5EF4-FFF2-40B4-BE49-F238E27FC236}">
                <a16:creationId xmlns:a16="http://schemas.microsoft.com/office/drawing/2014/main" id="{F4ED8358-82BF-4BDB-9FF6-4C88568C98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sn.ce.sharif.ed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444" y="748146"/>
            <a:ext cx="113528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  <a:latin typeface="+mj-lt"/>
              </a:rPr>
              <a:t>Review </a:t>
            </a:r>
            <a:r>
              <a:rPr lang="en-US" sz="9600" b="1">
                <a:solidFill>
                  <a:srgbClr val="FFFF00"/>
                </a:solidFill>
                <a:latin typeface="+mj-lt"/>
              </a:rPr>
              <a:t>of </a:t>
            </a:r>
            <a:r>
              <a:rPr lang="en-US" sz="9600" b="1" smtClean="0">
                <a:solidFill>
                  <a:srgbClr val="FFFF00"/>
                </a:solidFill>
                <a:latin typeface="+mj-lt"/>
              </a:rPr>
              <a:t>HPC Resource Management</a:t>
            </a:r>
            <a:endParaRPr lang="en-US" sz="9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450492" y="5219590"/>
            <a:ext cx="712943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smtClean="0">
                <a:solidFill>
                  <a:schemeClr val="bg1"/>
                </a:solidFill>
                <a:latin typeface="+mj-lt"/>
              </a:rPr>
              <a:t>Slurm &amp; Torque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D6C63-46B7-9D41-9481-E7E42775C196}"/>
              </a:ext>
            </a:extLst>
          </p:cNvPr>
          <p:cNvSpPr txBox="1"/>
          <p:nvPr/>
        </p:nvSpPr>
        <p:spPr>
          <a:xfrm>
            <a:off x="-320236" y="5657671"/>
            <a:ext cx="4602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US" smtClean="0">
                <a:solidFill>
                  <a:srgbClr val="FFFF00"/>
                </a:solidFill>
              </a:rPr>
              <a:t>Elham Adibi</a:t>
            </a:r>
            <a:endParaRPr lang="en-US" dirty="0">
              <a:solidFill>
                <a:srgbClr val="FFFF00"/>
              </a:solidFill>
            </a:endParaRPr>
          </a:p>
          <a:p>
            <a:pPr marL="0" algn="ctr" defTabSz="914400" eaLnBrk="1" latinLnBrk="0" hangingPunct="1"/>
            <a:r>
              <a:rPr lang="en-US" dirty="0">
                <a:solidFill>
                  <a:srgbClr val="FFFF00"/>
                </a:solidFill>
              </a:rPr>
              <a:t>DSN Lab, CE Dept., Sharif Univ of Tech.</a:t>
            </a:r>
          </a:p>
          <a:p>
            <a:pPr algn="ctr"/>
            <a:r>
              <a:rPr lang="en-US" dirty="0">
                <a:solidFill>
                  <a:srgbClr val="FFFF00"/>
                </a:solidFill>
                <a:hlinkClick r:id="rId2"/>
              </a:rPr>
              <a:t>http://dsn.ce.sharif.edu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smtClean="0">
                <a:solidFill>
                  <a:srgbClr val="FFFF00"/>
                </a:solidFill>
              </a:rPr>
              <a:t>May 2022</a:t>
            </a:r>
            <a:endParaRPr lang="en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Slurm Entities</a:t>
            </a:r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383598" y="1260763"/>
            <a:ext cx="1151312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/>
              <a:t>The entities managed by </a:t>
            </a:r>
            <a:r>
              <a:rPr lang="en-US" sz="2800" b="1" smtClean="0"/>
              <a:t>SLURM services: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smtClean="0"/>
              <a:t>Compute nodes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smtClean="0"/>
              <a:t>Compute resources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smtClean="0"/>
              <a:t>Partitions (Queue)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/>
              <a:t>Job steps (sets of </a:t>
            </a:r>
            <a:r>
              <a:rPr lang="en-US" sz="2800" smtClean="0"/>
              <a:t>tasks </a:t>
            </a:r>
            <a:r>
              <a:rPr lang="en-US" sz="2800"/>
              <a:t>within a </a:t>
            </a:r>
            <a:r>
              <a:rPr lang="en-US" sz="2800" smtClean="0"/>
              <a:t>job)</a:t>
            </a:r>
            <a:endParaRPr lang="en-US" sz="280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a-IR" sz="28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466" y="3539673"/>
            <a:ext cx="7573391" cy="2940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8291" y="6479931"/>
            <a:ext cx="102939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/>
              <a:t>Source: https://www.cs.wcupa.edu/lngo/csc466/14-schedulers/index.html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46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Slurm- Services</a:t>
            </a:r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44" y="1414299"/>
            <a:ext cx="8589819" cy="370358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67992" y="2505367"/>
            <a:ext cx="1842654" cy="139239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4866410" y="1285245"/>
            <a:ext cx="1936172" cy="128616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1094509" y="5117884"/>
            <a:ext cx="1048789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smtClean="0">
                <a:solidFill>
                  <a:srgbClr val="0070C0"/>
                </a:solidFill>
              </a:rPr>
              <a:t>Slurmctld - central controller (</a:t>
            </a:r>
            <a:r>
              <a:rPr lang="en-US" sz="2800" b="1">
                <a:solidFill>
                  <a:srgbClr val="0070C0"/>
                </a:solidFill>
              </a:rPr>
              <a:t>typically one per cluster)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/>
              <a:t>Monitors state of </a:t>
            </a:r>
            <a:r>
              <a:rPr lang="en-US" sz="2400" smtClean="0"/>
              <a:t>resources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smtClean="0"/>
              <a:t>Manages </a:t>
            </a:r>
            <a:r>
              <a:rPr lang="en-US" sz="2400"/>
              <a:t>job queues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smtClean="0"/>
              <a:t>Allocates </a:t>
            </a:r>
            <a:r>
              <a:rPr lang="en-US" sz="2400"/>
              <a:t>resources </a:t>
            </a:r>
            <a:endParaRPr lang="fa-IR" sz="2400"/>
          </a:p>
        </p:txBody>
      </p:sp>
    </p:spTree>
    <p:extLst>
      <p:ext uri="{BB962C8B-B14F-4D97-AF65-F5344CB8AC3E}">
        <p14:creationId xmlns:p14="http://schemas.microsoft.com/office/powerpoint/2010/main" val="343250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Slurm- Services</a:t>
            </a:r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073" y="1165815"/>
            <a:ext cx="8562108" cy="3691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9" y="4857452"/>
            <a:ext cx="12154765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smtClean="0">
                <a:solidFill>
                  <a:srgbClr val="0070C0"/>
                </a:solidFill>
              </a:rPr>
              <a:t>Slurmd - </a:t>
            </a:r>
            <a:r>
              <a:rPr lang="en-US" sz="2800" b="1">
                <a:solidFill>
                  <a:srgbClr val="0070C0"/>
                </a:solidFill>
              </a:rPr>
              <a:t>Compute node daemon </a:t>
            </a:r>
            <a:endParaRPr lang="en-US" sz="2800" b="1" smtClean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smtClean="0"/>
              <a:t>Running </a:t>
            </a:r>
            <a:r>
              <a:rPr lang="en-US" sz="2400"/>
              <a:t>on each compute </a:t>
            </a:r>
            <a:r>
              <a:rPr lang="en-US" sz="2400" smtClean="0"/>
              <a:t>node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smtClean="0"/>
              <a:t>Monitors all tasks running on the compute node, accepts work (tasks), launches tasks </a:t>
            </a:r>
            <a:endParaRPr lang="en-US" sz="240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smtClean="0"/>
              <a:t>Kills running tasks upon requests</a:t>
            </a:r>
            <a:endParaRPr lang="fa-IR" sz="2000"/>
          </a:p>
        </p:txBody>
      </p:sp>
      <p:sp>
        <p:nvSpPr>
          <p:cNvPr id="9" name="Rectangle 8"/>
          <p:cNvSpPr/>
          <p:nvPr/>
        </p:nvSpPr>
        <p:spPr>
          <a:xfrm>
            <a:off x="2632364" y="4073237"/>
            <a:ext cx="3311236" cy="78421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1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Slurm Configuration</a:t>
            </a:r>
            <a:endParaRPr lang="fa-IR"/>
          </a:p>
        </p:txBody>
      </p:sp>
      <p:grpSp>
        <p:nvGrpSpPr>
          <p:cNvPr id="10" name="Group 9"/>
          <p:cNvGrpSpPr/>
          <p:nvPr/>
        </p:nvGrpSpPr>
        <p:grpSpPr>
          <a:xfrm>
            <a:off x="7481868" y="1363767"/>
            <a:ext cx="4531985" cy="3976338"/>
            <a:chOff x="7481868" y="1363767"/>
            <a:chExt cx="4531985" cy="3976338"/>
          </a:xfrm>
        </p:grpSpPr>
        <p:sp>
          <p:nvSpPr>
            <p:cNvPr id="4" name="Horizontal Scroll 3"/>
            <p:cNvSpPr/>
            <p:nvPr/>
          </p:nvSpPr>
          <p:spPr>
            <a:xfrm>
              <a:off x="7481868" y="1363767"/>
              <a:ext cx="4530436" cy="3181487"/>
            </a:xfrm>
            <a:prstGeom prst="horizontalScroll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99052" y="1923785"/>
              <a:ext cx="4114801" cy="34163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/>
                <a:t>SlurmctldHost=server</a:t>
              </a:r>
            </a:p>
            <a:p>
              <a:r>
                <a:rPr lang="en-US" sz="1200" smtClean="0"/>
                <a:t>SlurmctldAddr=192.168.227.143</a:t>
              </a:r>
              <a:endParaRPr lang="en-US" sz="1200"/>
            </a:p>
            <a:p>
              <a:r>
                <a:rPr lang="en-US" sz="1200"/>
                <a:t>AuthType=auth/munge</a:t>
              </a:r>
            </a:p>
            <a:p>
              <a:r>
                <a:rPr lang="en-US" sz="1200"/>
                <a:t>AuthInfo=/</a:t>
              </a:r>
              <a:r>
                <a:rPr lang="en-US" sz="1200" smtClean="0"/>
                <a:t>var/run/munge/munge.socket.2</a:t>
              </a:r>
            </a:p>
            <a:p>
              <a:r>
                <a:rPr lang="en-US" sz="1200"/>
                <a:t>NodeName=server NodeAddr=192.168.227.143 CPUs=2 RealMemory=1945 Sockets=2 CoresPerSocket=1 ThreadsPerCore=1 State=UNKNOWN</a:t>
              </a:r>
            </a:p>
            <a:p>
              <a:r>
                <a:rPr lang="en-US" sz="1200" smtClean="0"/>
                <a:t>PartitionName=debug </a:t>
              </a:r>
              <a:r>
                <a:rPr lang="en-US" sz="1200"/>
                <a:t>Nodes=ALL Default=YES MaxTime=INFINITE State=UP</a:t>
              </a:r>
            </a:p>
            <a:p>
              <a:r>
                <a:rPr lang="en-US" sz="1200"/>
                <a:t>PartitionName=cache Nodes=linux1 Default=YES MaxTime=INFINITE </a:t>
              </a:r>
              <a:r>
                <a:rPr lang="en-US" sz="1200" smtClean="0"/>
                <a:t>State=UP</a:t>
              </a:r>
            </a:p>
            <a:p>
              <a:r>
                <a:rPr lang="en-US" sz="1200" smtClean="0"/>
                <a:t>…</a:t>
              </a:r>
              <a:endParaRPr lang="en-US" sz="1200"/>
            </a:p>
            <a:p>
              <a:r>
                <a:rPr lang="en-US" sz="1200"/>
                <a:t/>
              </a:r>
              <a:br>
                <a:rPr lang="en-US" sz="1200"/>
              </a:br>
              <a:endParaRPr lang="en-US" sz="1200"/>
            </a:p>
            <a:p>
              <a:endParaRPr lang="en-US" sz="1200"/>
            </a:p>
            <a:p>
              <a:r>
                <a:rPr lang="en-US"/>
                <a:t/>
              </a:r>
              <a:br>
                <a:rPr lang="en-US"/>
              </a:br>
              <a:endParaRPr lang="fa-IR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152890" y="1363767"/>
            <a:ext cx="16071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smtClean="0"/>
              <a:t>Slurm.conf</a:t>
            </a:r>
            <a:endParaRPr lang="fa-IR" b="1"/>
          </a:p>
        </p:txBody>
      </p:sp>
      <p:sp>
        <p:nvSpPr>
          <p:cNvPr id="7" name="TextBox 6"/>
          <p:cNvSpPr txBox="1"/>
          <p:nvPr/>
        </p:nvSpPr>
        <p:spPr>
          <a:xfrm>
            <a:off x="88499" y="1363767"/>
            <a:ext cx="697504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/>
              <a:t> ASCII file which describes general Slurm configuration </a:t>
            </a:r>
            <a:r>
              <a:rPr lang="en-US" sz="2400" smtClean="0"/>
              <a:t>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smtClean="0">
                <a:solidFill>
                  <a:srgbClr val="0070C0"/>
                </a:solidFill>
              </a:rPr>
              <a:t>Includes information about: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smtClean="0"/>
              <a:t>Defenition of compute nodes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smtClean="0"/>
              <a:t>How compute nodes are grouped into partitions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smtClean="0"/>
              <a:t>Scheduling policies / algorithms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/>
              <a:t>This file should be consistent across all nodes in the cluster</a:t>
            </a:r>
            <a:endParaRPr lang="fa-IR" sz="2400"/>
          </a:p>
        </p:txBody>
      </p:sp>
      <p:sp>
        <p:nvSpPr>
          <p:cNvPr id="11" name="Rectangle 10"/>
          <p:cNvSpPr/>
          <p:nvPr/>
        </p:nvSpPr>
        <p:spPr>
          <a:xfrm>
            <a:off x="204716" y="5340105"/>
            <a:ext cx="7277152" cy="13374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204716" y="4863051"/>
            <a:ext cx="69097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Node definition:</a:t>
            </a:r>
          </a:p>
          <a:p>
            <a:endParaRPr lang="fa-IR" sz="2800" b="1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9" y="5340104"/>
            <a:ext cx="77286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/>
              <a:t>Characteristics (sockets, cores, threads, memory, features</a:t>
            </a:r>
            <a:r>
              <a:rPr lang="en-US" sz="240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/>
              <a:t>Network addresses</a:t>
            </a:r>
            <a:endParaRPr lang="fa-IR" sz="2400"/>
          </a:p>
        </p:txBody>
      </p:sp>
      <p:sp>
        <p:nvSpPr>
          <p:cNvPr id="14" name="Rectangle 13"/>
          <p:cNvSpPr/>
          <p:nvPr/>
        </p:nvSpPr>
        <p:spPr>
          <a:xfrm>
            <a:off x="7600681" y="5340105"/>
            <a:ext cx="4411623" cy="13374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TextBox 14"/>
          <p:cNvSpPr txBox="1"/>
          <p:nvPr/>
        </p:nvSpPr>
        <p:spPr>
          <a:xfrm>
            <a:off x="7600681" y="4825477"/>
            <a:ext cx="69097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Example:</a:t>
            </a:r>
          </a:p>
          <a:p>
            <a:endParaRPr lang="fa-IR" sz="2800" b="1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9132" y="5374105"/>
            <a:ext cx="428767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NodeName=server NodeAddr=192.168.227.143 CPUs=2 RealMemory=1945 Sockets=2 CoresPerSocket=1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890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Slurm Configuration</a:t>
            </a:r>
            <a:endParaRPr lang="fa-IR"/>
          </a:p>
        </p:txBody>
      </p:sp>
      <p:grpSp>
        <p:nvGrpSpPr>
          <p:cNvPr id="10" name="Group 9"/>
          <p:cNvGrpSpPr/>
          <p:nvPr/>
        </p:nvGrpSpPr>
        <p:grpSpPr>
          <a:xfrm>
            <a:off x="7481868" y="1363767"/>
            <a:ext cx="4531985" cy="3951508"/>
            <a:chOff x="7481868" y="1363767"/>
            <a:chExt cx="4531985" cy="3951508"/>
          </a:xfrm>
        </p:grpSpPr>
        <p:sp>
          <p:nvSpPr>
            <p:cNvPr id="4" name="Horizontal Scroll 3"/>
            <p:cNvSpPr/>
            <p:nvPr/>
          </p:nvSpPr>
          <p:spPr>
            <a:xfrm>
              <a:off x="7481868" y="1363767"/>
              <a:ext cx="4530436" cy="3181487"/>
            </a:xfrm>
            <a:prstGeom prst="horizontalScroll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99052" y="1898955"/>
              <a:ext cx="4114801" cy="34163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/>
                <a:t>SlurmctldHost=server</a:t>
              </a:r>
            </a:p>
            <a:p>
              <a:r>
                <a:rPr lang="en-US" sz="1200" smtClean="0"/>
                <a:t>SlurmctldAddr=192.168.227.143</a:t>
              </a:r>
              <a:endParaRPr lang="en-US" sz="1200"/>
            </a:p>
            <a:p>
              <a:r>
                <a:rPr lang="en-US" sz="1200"/>
                <a:t>AuthType=auth/munge</a:t>
              </a:r>
            </a:p>
            <a:p>
              <a:r>
                <a:rPr lang="en-US" sz="1200"/>
                <a:t>AuthInfo=/</a:t>
              </a:r>
              <a:r>
                <a:rPr lang="en-US" sz="1200" smtClean="0"/>
                <a:t>var/run/munge/munge.socket.2</a:t>
              </a:r>
            </a:p>
            <a:p>
              <a:r>
                <a:rPr lang="en-US" sz="1200"/>
                <a:t>NodeName=server NodeAddr=192.168.227.143 CPUs=2 RealMemory=1945 Sockets=2 CoresPerSocket=1 ThreadsPerCore=1 State=UNKNOWN</a:t>
              </a:r>
            </a:p>
            <a:p>
              <a:r>
                <a:rPr lang="en-US" sz="1200" smtClean="0"/>
                <a:t>PartitionName=debug </a:t>
              </a:r>
              <a:r>
                <a:rPr lang="en-US" sz="1200"/>
                <a:t>Nodes=ALL Default=YES MaxTime=INFINITE State=UP</a:t>
              </a:r>
            </a:p>
            <a:p>
              <a:r>
                <a:rPr lang="en-US" sz="1200"/>
                <a:t>PartitionName=cache Nodes=linux1 Default=YES MaxTime=INFINITE </a:t>
              </a:r>
              <a:r>
                <a:rPr lang="en-US" sz="1200" smtClean="0"/>
                <a:t>State=UP</a:t>
              </a:r>
            </a:p>
            <a:p>
              <a:r>
                <a:rPr lang="en-US" sz="1200" smtClean="0"/>
                <a:t>…</a:t>
              </a:r>
              <a:endParaRPr lang="en-US" sz="1200"/>
            </a:p>
            <a:p>
              <a:r>
                <a:rPr lang="en-US" sz="1200"/>
                <a:t/>
              </a:r>
              <a:br>
                <a:rPr lang="en-US" sz="1200"/>
              </a:br>
              <a:endParaRPr lang="en-US" sz="1200"/>
            </a:p>
            <a:p>
              <a:endParaRPr lang="en-US" sz="1200"/>
            </a:p>
            <a:p>
              <a:r>
                <a:rPr lang="en-US"/>
                <a:t/>
              </a:r>
              <a:br>
                <a:rPr lang="en-US"/>
              </a:br>
              <a:endParaRPr lang="fa-IR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152890" y="1363767"/>
            <a:ext cx="16071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smtClean="0"/>
              <a:t>Slurm.conf</a:t>
            </a:r>
            <a:endParaRPr lang="fa-IR" b="1"/>
          </a:p>
        </p:txBody>
      </p:sp>
      <p:sp>
        <p:nvSpPr>
          <p:cNvPr id="7" name="TextBox 6"/>
          <p:cNvSpPr txBox="1"/>
          <p:nvPr/>
        </p:nvSpPr>
        <p:spPr>
          <a:xfrm>
            <a:off x="88499" y="1363767"/>
            <a:ext cx="697504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/>
              <a:t> ASCII file which describes general Slurm configuration </a:t>
            </a:r>
            <a:r>
              <a:rPr lang="en-US" sz="2400" smtClean="0"/>
              <a:t>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smtClean="0">
                <a:solidFill>
                  <a:srgbClr val="0070C0"/>
                </a:solidFill>
              </a:rPr>
              <a:t>Includes information about: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smtClean="0"/>
              <a:t>Defenition of compute nodes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smtClean="0"/>
              <a:t>How compute nodes are grouped into partitions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smtClean="0"/>
              <a:t>Scheduling policies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/>
              <a:t>This file should be consistent across all nodes in the cluster</a:t>
            </a:r>
            <a:endParaRPr lang="fa-IR" sz="2400"/>
          </a:p>
        </p:txBody>
      </p:sp>
      <p:sp>
        <p:nvSpPr>
          <p:cNvPr id="11" name="Rectangle 10"/>
          <p:cNvSpPr/>
          <p:nvPr/>
        </p:nvSpPr>
        <p:spPr>
          <a:xfrm>
            <a:off x="204716" y="5340105"/>
            <a:ext cx="7277152" cy="15178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204716" y="4863051"/>
            <a:ext cx="69097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Partition definition:</a:t>
            </a:r>
          </a:p>
          <a:p>
            <a:endParaRPr lang="fa-IR" sz="2800" b="1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241" y="5310405"/>
            <a:ext cx="715010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smtClean="0"/>
              <a:t>Characteristics of queues and usage limits (Time, allowed users, MaxTime, preemption mode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smtClean="0"/>
              <a:t>Provides </a:t>
            </a:r>
            <a:r>
              <a:rPr lang="en-US" sz="2400"/>
              <a:t>subsets of the </a:t>
            </a:r>
            <a:r>
              <a:rPr lang="en-US" sz="2400" smtClean="0"/>
              <a:t>cluster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/>
              <a:t>Group machines with same features</a:t>
            </a:r>
            <a:endParaRPr lang="fa-IR" sz="2400"/>
          </a:p>
        </p:txBody>
      </p:sp>
      <p:sp>
        <p:nvSpPr>
          <p:cNvPr id="14" name="Rectangle 13"/>
          <p:cNvSpPr/>
          <p:nvPr/>
        </p:nvSpPr>
        <p:spPr>
          <a:xfrm>
            <a:off x="7628390" y="5336287"/>
            <a:ext cx="4411623" cy="15178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TextBox 14"/>
          <p:cNvSpPr txBox="1"/>
          <p:nvPr/>
        </p:nvSpPr>
        <p:spPr>
          <a:xfrm>
            <a:off x="7600681" y="4825477"/>
            <a:ext cx="69097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Example:</a:t>
            </a:r>
          </a:p>
          <a:p>
            <a:endParaRPr lang="fa-IR" sz="2800" b="1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52342" y="5481131"/>
            <a:ext cx="428767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/>
              <a:t>PartitionName=debug Nodes=ALL Default=YES MaxTime=INFINITE State=UP</a:t>
            </a:r>
          </a:p>
        </p:txBody>
      </p:sp>
    </p:spTree>
    <p:extLst>
      <p:ext uri="{BB962C8B-B14F-4D97-AF65-F5344CB8AC3E}">
        <p14:creationId xmlns:p14="http://schemas.microsoft.com/office/powerpoint/2010/main" val="38862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smtClean="0"/>
              <a:t>Usefull Commands Overview</a:t>
            </a:r>
            <a:endParaRPr lang="fa-IR" sz="4400"/>
          </a:p>
        </p:txBody>
      </p:sp>
      <p:sp>
        <p:nvSpPr>
          <p:cNvPr id="3" name="TextBox 2"/>
          <p:cNvSpPr txBox="1"/>
          <p:nvPr/>
        </p:nvSpPr>
        <p:spPr>
          <a:xfrm>
            <a:off x="0" y="1399309"/>
            <a:ext cx="777240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smtClean="0"/>
              <a:t>Job Submission, allocation and release the allocation: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70C0"/>
                </a:solidFill>
              </a:rPr>
              <a:t>s</a:t>
            </a:r>
            <a:r>
              <a:rPr lang="en-US" sz="2800" smtClean="0">
                <a:solidFill>
                  <a:srgbClr val="0070C0"/>
                </a:solidFill>
              </a:rPr>
              <a:t>alloc, sbatch, srun</a:t>
            </a:r>
          </a:p>
          <a:p>
            <a:pPr lvl="1"/>
            <a:endParaRPr lang="en-US" sz="280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smtClean="0"/>
              <a:t>Node/partition state: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70C0"/>
                </a:solidFill>
              </a:rPr>
              <a:t>s</a:t>
            </a:r>
            <a:r>
              <a:rPr lang="en-US" sz="2800" smtClean="0">
                <a:solidFill>
                  <a:srgbClr val="0070C0"/>
                </a:solidFill>
              </a:rPr>
              <a:t>info, scontrol</a:t>
            </a:r>
          </a:p>
          <a:p>
            <a:pPr lvl="1"/>
            <a:endParaRPr lang="en-US" sz="28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smtClean="0"/>
              <a:t>Job signaling: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70C0"/>
                </a:solidFill>
              </a:rPr>
              <a:t>s</a:t>
            </a:r>
            <a:r>
              <a:rPr lang="en-US" sz="2800" smtClean="0">
                <a:solidFill>
                  <a:srgbClr val="0070C0"/>
                </a:solidFill>
              </a:rPr>
              <a:t>cancel</a:t>
            </a:r>
          </a:p>
          <a:p>
            <a:pPr lvl="1"/>
            <a:endParaRPr lang="en-US" sz="280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smtClean="0"/>
              <a:t>Show information about slurmctld execution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70C0"/>
                </a:solidFill>
              </a:rPr>
              <a:t>sdiag</a:t>
            </a:r>
            <a:endParaRPr lang="fa-IR" sz="280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558" y="4168447"/>
            <a:ext cx="5468113" cy="144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416" y="2011216"/>
            <a:ext cx="7297168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3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smtClean="0"/>
              <a:t>Useful Commands Overview</a:t>
            </a:r>
            <a:endParaRPr lang="fa-IR" sz="4400"/>
          </a:p>
        </p:txBody>
      </p:sp>
      <p:sp>
        <p:nvSpPr>
          <p:cNvPr id="3" name="TextBox 2"/>
          <p:cNvSpPr txBox="1"/>
          <p:nvPr/>
        </p:nvSpPr>
        <p:spPr>
          <a:xfrm>
            <a:off x="235799" y="1440118"/>
            <a:ext cx="11748654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smtClean="0"/>
              <a:t>Information for all pending jobs: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70C0"/>
                </a:solidFill>
              </a:rPr>
              <a:t>s</a:t>
            </a:r>
            <a:r>
              <a:rPr lang="en-US" sz="2800" smtClean="0">
                <a:solidFill>
                  <a:srgbClr val="0070C0"/>
                </a:solidFill>
              </a:rPr>
              <a:t>prio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80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smtClean="0"/>
              <a:t>Statisticall information about tasks of a job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rgbClr val="0070C0"/>
                </a:solidFill>
              </a:rPr>
              <a:t>sstat</a:t>
            </a:r>
            <a:endParaRPr lang="fa-IR" sz="280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258" y="2486372"/>
            <a:ext cx="7453735" cy="1600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222" y="5545288"/>
            <a:ext cx="8595228" cy="91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3638" y="229849"/>
            <a:ext cx="11573197" cy="724247"/>
          </a:xfrm>
        </p:spPr>
        <p:txBody>
          <a:bodyPr/>
          <a:lstStyle/>
          <a:p>
            <a:r>
              <a:rPr lang="en-US" smtClean="0"/>
              <a:t>Accounting</a:t>
            </a:r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142681" y="1195214"/>
            <a:ext cx="11305309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/>
              <a:t>Slurm can be configured to collect accounting information for every job and job step </a:t>
            </a:r>
            <a:r>
              <a:rPr lang="en-US" sz="2400" smtClean="0"/>
              <a:t>executed</a:t>
            </a:r>
            <a:endParaRPr lang="en-US" sz="240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/>
              <a:t>Accounting records can be written to a simple text file or a database</a:t>
            </a:r>
            <a:endParaRPr lang="en-US" sz="24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/>
              <a:t>T</a:t>
            </a:r>
            <a:r>
              <a:rPr lang="en-US" sz="2400" smtClean="0"/>
              <a:t>he </a:t>
            </a:r>
            <a:r>
              <a:rPr lang="en-US" sz="2400"/>
              <a:t>accounting daemon, slurmdbd must be running and using the </a:t>
            </a:r>
            <a:r>
              <a:rPr lang="en-US" sz="2400" smtClean="0"/>
              <a:t>MySQL/MariaDB database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We can report resource usage </a:t>
            </a:r>
            <a:r>
              <a:rPr lang="en-US" sz="2400"/>
              <a:t>for running or terminated </a:t>
            </a:r>
            <a:r>
              <a:rPr lang="en-US" sz="2400" smtClean="0"/>
              <a:t>jobs </a:t>
            </a:r>
            <a:r>
              <a:rPr lang="en-US" sz="2400"/>
              <a:t> which can be useful to detect load imbalance between the tasks</a:t>
            </a:r>
            <a:endParaRPr lang="fa-IR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000" y="5063319"/>
            <a:ext cx="7960809" cy="17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Slurm : </a:t>
            </a:r>
            <a:r>
              <a:rPr lang="en-US"/>
              <a:t>pros &amp; cons</a:t>
            </a:r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175780" y="1146193"/>
            <a:ext cx="12459565" cy="72943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8000"/>
                </a:solidFill>
              </a:rPr>
              <a:t>The scheduling functionalities is powerful but can be enriched </a:t>
            </a:r>
            <a:r>
              <a:rPr lang="en-US" sz="2400" smtClean="0">
                <a:solidFill>
                  <a:srgbClr val="008000"/>
                </a:solidFill>
              </a:rPr>
              <a:t>Security </a:t>
            </a:r>
            <a:r>
              <a:rPr lang="en-US" sz="2400">
                <a:solidFill>
                  <a:srgbClr val="008000"/>
                </a:solidFill>
              </a:rPr>
              <a:t>is managed using “</a:t>
            </a:r>
            <a:r>
              <a:rPr lang="en-US" sz="2400" i="1">
                <a:solidFill>
                  <a:srgbClr val="008000"/>
                </a:solidFill>
              </a:rPr>
              <a:t>munge</a:t>
            </a:r>
            <a:r>
              <a:rPr lang="en-US" sz="2400">
                <a:solidFill>
                  <a:srgbClr val="008000"/>
                </a:solidFill>
              </a:rPr>
              <a:t>” as with the latest version of </a:t>
            </a:r>
            <a:r>
              <a:rPr lang="en-US" sz="2400" smtClean="0">
                <a:solidFill>
                  <a:srgbClr val="008000"/>
                </a:solidFill>
              </a:rPr>
              <a:t>Torque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smtClean="0">
                <a:solidFill>
                  <a:srgbClr val="008000"/>
                </a:solidFill>
              </a:rPr>
              <a:t>Various parameters to choose from (customizable). e.g, burst buffer support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smtClean="0">
                <a:solidFill>
                  <a:srgbClr val="008000"/>
                </a:solidFill>
              </a:rPr>
              <a:t>Used and referenced by both academia &amp; industry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smtClean="0">
                <a:solidFill>
                  <a:srgbClr val="008000"/>
                </a:solidFill>
              </a:rPr>
              <a:t>More frequent updates (at least one commit every week)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smtClean="0">
                <a:solidFill>
                  <a:srgbClr val="008000"/>
                </a:solidFill>
              </a:rPr>
              <a:t>Open source. Better for development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C00000"/>
                </a:solidFill>
              </a:rPr>
              <a:t>There is no RPM available for installing it </a:t>
            </a:r>
            <a:endParaRPr lang="en-US" sz="240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smtClean="0">
                <a:solidFill>
                  <a:srgbClr val="C00000"/>
                </a:solidFill>
              </a:rPr>
              <a:t>Poor documentation. e.g, installation guide is not comprehensive, lacking good usage examples.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smtClean="0">
                <a:solidFill>
                  <a:srgbClr val="C00000"/>
                </a:solidFill>
              </a:rPr>
              <a:t>Paid support</a:t>
            </a:r>
            <a:endParaRPr lang="en-US" sz="240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Torque vs Slurm</a:t>
            </a:r>
            <a:endParaRPr lang="fa-IR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520305"/>
              </p:ext>
            </p:extLst>
          </p:nvPr>
        </p:nvGraphicFramePr>
        <p:xfrm>
          <a:off x="323529" y="1343120"/>
          <a:ext cx="11573196" cy="5404044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857732">
                  <a:extLst>
                    <a:ext uri="{9D8B030D-6E8A-4147-A177-3AD203B41FA5}">
                      <a16:colId xmlns:a16="http://schemas.microsoft.com/office/drawing/2014/main" val="2081247405"/>
                    </a:ext>
                  </a:extLst>
                </a:gridCol>
                <a:gridCol w="3857732">
                  <a:extLst>
                    <a:ext uri="{9D8B030D-6E8A-4147-A177-3AD203B41FA5}">
                      <a16:colId xmlns:a16="http://schemas.microsoft.com/office/drawing/2014/main" val="2155490251"/>
                    </a:ext>
                  </a:extLst>
                </a:gridCol>
                <a:gridCol w="3857732">
                  <a:extLst>
                    <a:ext uri="{9D8B030D-6E8A-4147-A177-3AD203B41FA5}">
                      <a16:colId xmlns:a16="http://schemas.microsoft.com/office/drawing/2014/main" val="1096863347"/>
                    </a:ext>
                  </a:extLst>
                </a:gridCol>
              </a:tblGrid>
              <a:tr h="547248">
                <a:tc>
                  <a:txBody>
                    <a:bodyPr/>
                    <a:lstStyle/>
                    <a:p>
                      <a:pPr algn="ctr" rtl="1"/>
                      <a:r>
                        <a:rPr lang="en-US" sz="2800" smtClean="0"/>
                        <a:t>Slurm</a:t>
                      </a:r>
                      <a:endParaRPr lang="fa-IR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smtClean="0"/>
                        <a:t>Torque</a:t>
                      </a:r>
                      <a:endParaRPr lang="fa-IR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smtClean="0"/>
                        <a:t>Properties</a:t>
                      </a:r>
                      <a:endParaRPr lang="fa-IR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00920"/>
                  </a:ext>
                </a:extLst>
              </a:tr>
              <a:tr h="547248">
                <a:tc>
                  <a:txBody>
                    <a:bodyPr/>
                    <a:lstStyle/>
                    <a:p>
                      <a:pPr algn="ctr" rtl="1"/>
                      <a:r>
                        <a:rPr lang="en-US" sz="1800" smtClean="0"/>
                        <a:t>2003</a:t>
                      </a:r>
                      <a:endParaRPr lang="fa-I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smtClean="0"/>
                        <a:t>2003</a:t>
                      </a:r>
                      <a:endParaRPr lang="fa-I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smtClean="0"/>
                        <a:t>Initial release</a:t>
                      </a:r>
                      <a:endParaRPr lang="fa-IR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938067"/>
                  </a:ext>
                </a:extLst>
              </a:tr>
              <a:tr h="663013">
                <a:tc>
                  <a:txBody>
                    <a:bodyPr/>
                    <a:lstStyle/>
                    <a:p>
                      <a:pPr algn="ctr" rtl="1"/>
                      <a:r>
                        <a:rPr lang="en-US" sz="1800" smtClean="0"/>
                        <a:t>1420</a:t>
                      </a:r>
                      <a:endParaRPr lang="fa-I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smtClean="0"/>
                        <a:t>258</a:t>
                      </a:r>
                      <a:endParaRPr lang="fa-I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/>
                        <a:t>Introduced</a:t>
                      </a:r>
                      <a:r>
                        <a:rPr lang="en-US" sz="1800" b="1" baseline="0" smtClean="0"/>
                        <a:t> paper citation</a:t>
                      </a:r>
                      <a:endParaRPr lang="fa-IR" sz="1800" b="1" smtClean="0"/>
                    </a:p>
                    <a:p>
                      <a:pPr algn="ctr" rtl="1"/>
                      <a:endParaRPr lang="fa-IR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869777"/>
                  </a:ext>
                </a:extLst>
              </a:tr>
              <a:tr h="547248">
                <a:tc>
                  <a:txBody>
                    <a:bodyPr/>
                    <a:lstStyle/>
                    <a:p>
                      <a:pPr algn="ctr" rtl="1"/>
                      <a:r>
                        <a:rPr lang="en-US" sz="1800" smtClean="0"/>
                        <a:t>yes</a:t>
                      </a:r>
                      <a:endParaRPr lang="fa-I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smtClean="0"/>
                        <a:t>Is not after 2018</a:t>
                      </a:r>
                      <a:endParaRPr lang="fa-I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smtClean="0"/>
                        <a:t>Open-source</a:t>
                      </a:r>
                      <a:endParaRPr lang="fa-IR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557672"/>
                  </a:ext>
                </a:extLst>
              </a:tr>
              <a:tr h="547248">
                <a:tc>
                  <a:txBody>
                    <a:bodyPr/>
                    <a:lstStyle/>
                    <a:p>
                      <a:pPr algn="ctr" rtl="1"/>
                      <a:r>
                        <a:rPr lang="en-US" sz="1800" smtClean="0"/>
                        <a:t>Is not good for starters</a:t>
                      </a:r>
                      <a:endParaRPr lang="fa-I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smtClean="0"/>
                        <a:t>Rich</a:t>
                      </a:r>
                      <a:endParaRPr lang="fa-I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smtClean="0"/>
                        <a:t>Documentation</a:t>
                      </a:r>
                      <a:endParaRPr lang="fa-IR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264893"/>
                  </a:ext>
                </a:extLst>
              </a:tr>
              <a:tr h="780820">
                <a:tc>
                  <a:txBody>
                    <a:bodyPr/>
                    <a:lstStyle/>
                    <a:p>
                      <a:pPr lvl="0" algn="ctr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1800" b="0" kern="1200" smtClean="0"/>
                        <a:t>Need certain level of expertise from administrator</a:t>
                      </a:r>
                      <a:endParaRPr lang="en-US" sz="1800" b="0" kern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smtClean="0"/>
                        <a:t>Relatively easy</a:t>
                      </a:r>
                      <a:endParaRPr lang="fa-I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smtClean="0"/>
                        <a:t>Installation</a:t>
                      </a:r>
                      <a:endParaRPr lang="fa-IR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567077"/>
                  </a:ext>
                </a:extLst>
              </a:tr>
              <a:tr h="663013">
                <a:tc>
                  <a:txBody>
                    <a:bodyPr/>
                    <a:lstStyle/>
                    <a:p>
                      <a:pPr algn="ctr" rtl="1"/>
                      <a:r>
                        <a:rPr lang="en-US" sz="1800" smtClean="0"/>
                        <a:t>So</a:t>
                      </a:r>
                      <a:r>
                        <a:rPr lang="en-US" sz="1800" baseline="0" smtClean="0"/>
                        <a:t> far many updates</a:t>
                      </a:r>
                      <a:endParaRPr lang="fa-I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smtClean="0"/>
                        <a:t>Rarely updates, stable</a:t>
                      </a:r>
                      <a:r>
                        <a:rPr lang="en-US" sz="1800" baseline="0" smtClean="0"/>
                        <a:t> release in 2021</a:t>
                      </a:r>
                      <a:endParaRPr lang="fa-I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smtClean="0"/>
                        <a:t>Updates</a:t>
                      </a:r>
                      <a:endParaRPr lang="fa-IR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259565"/>
                  </a:ext>
                </a:extLst>
              </a:tr>
              <a:tr h="547248">
                <a:tc>
                  <a:txBody>
                    <a:bodyPr/>
                    <a:lstStyle/>
                    <a:p>
                      <a:pPr algn="ctr" rtl="1"/>
                      <a:r>
                        <a:rPr lang="en-US" sz="1800" smtClean="0"/>
                        <a:t>Paid</a:t>
                      </a:r>
                      <a:r>
                        <a:rPr lang="en-US" sz="1800" baseline="0" smtClean="0"/>
                        <a:t> support</a:t>
                      </a:r>
                      <a:endParaRPr lang="fa-I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/>
                        <a:t>Poor</a:t>
                      </a:r>
                      <a:r>
                        <a:rPr lang="en-US" sz="1800" baseline="0" smtClean="0"/>
                        <a:t> support</a:t>
                      </a:r>
                      <a:endParaRPr lang="fa-IR" sz="18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smtClean="0"/>
                        <a:t>Support</a:t>
                      </a:r>
                      <a:endParaRPr lang="fa-IR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245697"/>
                  </a:ext>
                </a:extLst>
              </a:tr>
              <a:tr h="560958">
                <a:tc>
                  <a:txBody>
                    <a:bodyPr/>
                    <a:lstStyle/>
                    <a:p>
                      <a:pPr algn="ctr" rtl="1"/>
                      <a:r>
                        <a:rPr lang="en-US" sz="1800" smtClean="0"/>
                        <a:t>Yes</a:t>
                      </a:r>
                      <a:endParaRPr lang="fa-I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smtClean="0"/>
                        <a:t>Yes</a:t>
                      </a:r>
                      <a:endParaRPr lang="fa-I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smtClean="0"/>
                        <a:t>Interactive</a:t>
                      </a:r>
                      <a:r>
                        <a:rPr lang="en-US" sz="1800" b="1" baseline="0" smtClean="0"/>
                        <a:t> jobs</a:t>
                      </a:r>
                      <a:endParaRPr lang="fa-IR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938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38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581" y="271712"/>
            <a:ext cx="11573197" cy="724247"/>
          </a:xfrm>
        </p:spPr>
        <p:txBody>
          <a:bodyPr/>
          <a:lstStyle/>
          <a:p>
            <a:r>
              <a:rPr lang="en-US" sz="4000" smtClean="0"/>
              <a:t>Batch-Resource Management</a:t>
            </a:r>
            <a:endParaRPr lang="en-US" sz="4000"/>
          </a:p>
        </p:txBody>
      </p:sp>
      <p:sp>
        <p:nvSpPr>
          <p:cNvPr id="3" name="TextBox 2"/>
          <p:cNvSpPr txBox="1"/>
          <p:nvPr/>
        </p:nvSpPr>
        <p:spPr>
          <a:xfrm>
            <a:off x="538692" y="4559013"/>
            <a:ext cx="11559052" cy="24245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smtClean="0"/>
              <a:t>Resource Management (RM) is software that implements a </a:t>
            </a:r>
            <a:r>
              <a:rPr lang="en-US" sz="2000" b="1" smtClean="0">
                <a:solidFill>
                  <a:srgbClr val="4361EE"/>
                </a:solidFill>
              </a:rPr>
              <a:t>batch</a:t>
            </a:r>
            <a:r>
              <a:rPr lang="en-US" sz="2000" b="1" i="1" smtClean="0">
                <a:solidFill>
                  <a:srgbClr val="4361EE"/>
                </a:solidFill>
              </a:rPr>
              <a:t> </a:t>
            </a:r>
            <a:r>
              <a:rPr lang="en-US" sz="2000" b="1" smtClean="0">
                <a:solidFill>
                  <a:srgbClr val="4361EE"/>
                </a:solidFill>
              </a:rPr>
              <a:t>system</a:t>
            </a:r>
            <a:r>
              <a:rPr lang="en-US" sz="2000" smtClean="0"/>
              <a:t> on a HPC (</a:t>
            </a:r>
            <a:r>
              <a:rPr lang="en-US" sz="2000"/>
              <a:t>is responsible for delivering computing power to </a:t>
            </a:r>
            <a:r>
              <a:rPr lang="en-US" sz="2000" smtClean="0"/>
              <a:t>applications)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smtClean="0"/>
              <a:t>RM evaluates job </a:t>
            </a:r>
            <a:r>
              <a:rPr lang="en-US" sz="2000"/>
              <a:t>script resource </a:t>
            </a:r>
            <a:r>
              <a:rPr lang="en-US" sz="2000" b="1" smtClean="0">
                <a:solidFill>
                  <a:srgbClr val="0070C0"/>
                </a:solidFill>
              </a:rPr>
              <a:t>requirements</a:t>
            </a:r>
            <a:r>
              <a:rPr lang="en-US" sz="2000" smtClean="0"/>
              <a:t>, priorities </a:t>
            </a:r>
            <a:r>
              <a:rPr lang="en-US" sz="2000"/>
              <a:t>and </a:t>
            </a:r>
            <a:r>
              <a:rPr lang="en-US" sz="2000" b="1">
                <a:solidFill>
                  <a:srgbClr val="0070C0"/>
                </a:solidFill>
              </a:rPr>
              <a:t>distributes</a:t>
            </a:r>
            <a:r>
              <a:rPr lang="en-US" sz="2000"/>
              <a:t> the jobs to suitable compute </a:t>
            </a:r>
            <a:r>
              <a:rPr lang="en-US" sz="2000" smtClean="0"/>
              <a:t>nodes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/>
              <a:t>On an HPC system, the scheduler manages which jobs run where and when</a:t>
            </a:r>
            <a:endParaRPr lang="fa-IR" sz="2000"/>
          </a:p>
        </p:txBody>
      </p:sp>
      <p:sp>
        <p:nvSpPr>
          <p:cNvPr id="5" name="Smiley Face 4"/>
          <p:cNvSpPr/>
          <p:nvPr/>
        </p:nvSpPr>
        <p:spPr>
          <a:xfrm>
            <a:off x="109201" y="2758081"/>
            <a:ext cx="858982" cy="886691"/>
          </a:xfrm>
          <a:prstGeom prst="smileyFac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247746" y="3644772"/>
            <a:ext cx="955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mtClean="0"/>
              <a:t>User</a:t>
            </a:r>
            <a:endParaRPr lang="fa-IR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 flipV="1">
            <a:off x="968183" y="3201426"/>
            <a:ext cx="762000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13582" y="2691070"/>
            <a:ext cx="1704109" cy="1071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1944929" y="2758081"/>
            <a:ext cx="665018" cy="4433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2706929" y="2758081"/>
            <a:ext cx="665018" cy="4433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1944929" y="3242966"/>
            <a:ext cx="665018" cy="4433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2727711" y="3242966"/>
            <a:ext cx="665018" cy="4433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1480800" y="3820324"/>
            <a:ext cx="2736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mtClean="0"/>
              <a:t>Login / front-end nodes</a:t>
            </a:r>
            <a:endParaRPr lang="fa-IR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601090" y="3224470"/>
            <a:ext cx="762000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Vertical Scroll 14"/>
          <p:cNvSpPr/>
          <p:nvPr/>
        </p:nvSpPr>
        <p:spPr>
          <a:xfrm>
            <a:off x="4321528" y="2633378"/>
            <a:ext cx="1094509" cy="1219175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Job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script</a:t>
            </a:r>
            <a:endParaRPr lang="fa-IR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40852" y="2607931"/>
            <a:ext cx="1440056" cy="1122133"/>
            <a:chOff x="6304908" y="4378072"/>
            <a:chExt cx="1440056" cy="1122133"/>
          </a:xfrm>
        </p:grpSpPr>
        <p:sp>
          <p:nvSpPr>
            <p:cNvPr id="17" name="Flowchart: Document 16"/>
            <p:cNvSpPr/>
            <p:nvPr/>
          </p:nvSpPr>
          <p:spPr>
            <a:xfrm>
              <a:off x="6692563" y="4378072"/>
              <a:ext cx="1052401" cy="734242"/>
            </a:xfrm>
            <a:prstGeom prst="flowChartDocumen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8" name="Flowchart: Document 17"/>
            <p:cNvSpPr/>
            <p:nvPr/>
          </p:nvSpPr>
          <p:spPr>
            <a:xfrm>
              <a:off x="6520471" y="4516606"/>
              <a:ext cx="1052401" cy="734242"/>
            </a:xfrm>
            <a:prstGeom prst="flowChartDocumen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9" name="Flowchart: Document 18"/>
            <p:cNvSpPr/>
            <p:nvPr/>
          </p:nvSpPr>
          <p:spPr>
            <a:xfrm>
              <a:off x="6388307" y="4627429"/>
              <a:ext cx="1052401" cy="734242"/>
            </a:xfrm>
            <a:prstGeom prst="flowChartDocumen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" name="Flowchart: Document 19"/>
            <p:cNvSpPr/>
            <p:nvPr/>
          </p:nvSpPr>
          <p:spPr>
            <a:xfrm>
              <a:off x="6304908" y="4765963"/>
              <a:ext cx="1052401" cy="734242"/>
            </a:xfrm>
            <a:prstGeom prst="flowChartDocumen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12301" y="3730064"/>
            <a:ext cx="2736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mtClean="0"/>
              <a:t>Job queue</a:t>
            </a:r>
            <a:endParaRPr lang="fa-IR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402999" y="3242965"/>
            <a:ext cx="580939" cy="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702598" y="1322905"/>
            <a:ext cx="1755519" cy="17880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8755655" y="1423268"/>
            <a:ext cx="498403" cy="3596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ectangle 24"/>
          <p:cNvSpPr/>
          <p:nvPr/>
        </p:nvSpPr>
        <p:spPr>
          <a:xfrm>
            <a:off x="9359750" y="1423268"/>
            <a:ext cx="471494" cy="3596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Rectangle 25"/>
          <p:cNvSpPr/>
          <p:nvPr/>
        </p:nvSpPr>
        <p:spPr>
          <a:xfrm>
            <a:off x="9916503" y="1423719"/>
            <a:ext cx="471494" cy="3596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Rectangle 26"/>
          <p:cNvSpPr/>
          <p:nvPr/>
        </p:nvSpPr>
        <p:spPr>
          <a:xfrm>
            <a:off x="8755655" y="1852431"/>
            <a:ext cx="498403" cy="359613"/>
          </a:xfrm>
          <a:prstGeom prst="rect">
            <a:avLst/>
          </a:prstGeom>
          <a:solidFill>
            <a:srgbClr val="C408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9359750" y="1852431"/>
            <a:ext cx="471494" cy="3596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Rectangle 28"/>
          <p:cNvSpPr/>
          <p:nvPr/>
        </p:nvSpPr>
        <p:spPr>
          <a:xfrm>
            <a:off x="9916503" y="1852882"/>
            <a:ext cx="471494" cy="3596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Rectangle 29"/>
          <p:cNvSpPr/>
          <p:nvPr/>
        </p:nvSpPr>
        <p:spPr>
          <a:xfrm>
            <a:off x="8755655" y="2294252"/>
            <a:ext cx="498403" cy="3596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Rectangle 30"/>
          <p:cNvSpPr/>
          <p:nvPr/>
        </p:nvSpPr>
        <p:spPr>
          <a:xfrm>
            <a:off x="9359750" y="2294252"/>
            <a:ext cx="471494" cy="3596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Rectangle 31"/>
          <p:cNvSpPr/>
          <p:nvPr/>
        </p:nvSpPr>
        <p:spPr>
          <a:xfrm>
            <a:off x="9916503" y="2294703"/>
            <a:ext cx="471494" cy="3596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Rectangle 32"/>
          <p:cNvSpPr/>
          <p:nvPr/>
        </p:nvSpPr>
        <p:spPr>
          <a:xfrm>
            <a:off x="8752358" y="2713196"/>
            <a:ext cx="498403" cy="3596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Rectangle 33"/>
          <p:cNvSpPr/>
          <p:nvPr/>
        </p:nvSpPr>
        <p:spPr>
          <a:xfrm>
            <a:off x="9356453" y="2713196"/>
            <a:ext cx="471494" cy="3596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Rectangle 34"/>
          <p:cNvSpPr/>
          <p:nvPr/>
        </p:nvSpPr>
        <p:spPr>
          <a:xfrm>
            <a:off x="9913206" y="2713647"/>
            <a:ext cx="471494" cy="3596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TextBox 35"/>
          <p:cNvSpPr txBox="1"/>
          <p:nvPr/>
        </p:nvSpPr>
        <p:spPr>
          <a:xfrm>
            <a:off x="10458117" y="1676012"/>
            <a:ext cx="2736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mtClean="0"/>
              <a:t>Compute nodes</a:t>
            </a:r>
            <a:endParaRPr lang="fa-IR"/>
          </a:p>
        </p:txBody>
      </p:sp>
      <p:sp>
        <p:nvSpPr>
          <p:cNvPr id="37" name="Rectangle 36"/>
          <p:cNvSpPr/>
          <p:nvPr/>
        </p:nvSpPr>
        <p:spPr>
          <a:xfrm>
            <a:off x="8551822" y="3644772"/>
            <a:ext cx="2031415" cy="6778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8" name="TextBox 37"/>
          <p:cNvSpPr txBox="1"/>
          <p:nvPr/>
        </p:nvSpPr>
        <p:spPr>
          <a:xfrm>
            <a:off x="8596906" y="3796412"/>
            <a:ext cx="20075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RM/scheduler</a:t>
            </a:r>
            <a:endParaRPr lang="fa-IR" sz="2000" b="1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093253" y="3591504"/>
            <a:ext cx="1437304" cy="4548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9533948" y="3070741"/>
            <a:ext cx="21265" cy="53357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5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Life Cycle of a Job</a:t>
            </a:r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0" y="966434"/>
            <a:ext cx="6040582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smtClean="0">
                <a:solidFill>
                  <a:srgbClr val="0070C0"/>
                </a:solidFill>
              </a:rPr>
              <a:t>States of a job: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smtClean="0">
              <a:solidFill>
                <a:srgbClr val="0070C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smtClean="0"/>
              <a:t>Creation</a:t>
            </a:r>
            <a:r>
              <a:rPr lang="en-US" sz="2800" smtClean="0"/>
              <a:t>: Jobs are created by user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smtClean="0"/>
              <a:t>Submission</a:t>
            </a:r>
            <a:r>
              <a:rPr lang="en-US" sz="2800" smtClean="0"/>
              <a:t>: user </a:t>
            </a:r>
            <a:r>
              <a:rPr lang="en-US" sz="2800" smtClean="0"/>
              <a:t>submits </a:t>
            </a:r>
            <a:r>
              <a:rPr lang="en-US" sz="2800" smtClean="0"/>
              <a:t>the job specified in file job_script to the batch system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smtClean="0"/>
              <a:t>Execution</a:t>
            </a:r>
            <a:r>
              <a:rPr lang="en-US" sz="2800" smtClean="0"/>
              <a:t>: when the resources requested by a job are available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smtClean="0"/>
              <a:t>Completion</a:t>
            </a:r>
            <a:r>
              <a:rPr lang="en-US" sz="2800" smtClean="0"/>
              <a:t>: when the tasks of a job are terminated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6393234" y="1529381"/>
            <a:ext cx="5606762" cy="1061635"/>
          </a:xfrm>
          <a:prstGeom prst="rect">
            <a:avLst/>
          </a:prstGeom>
          <a:solidFill>
            <a:srgbClr val="F4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6513800" y="1711584"/>
            <a:ext cx="5523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smtClean="0"/>
              <a:t>Creation</a:t>
            </a:r>
            <a:r>
              <a:rPr lang="en-US" smtClean="0"/>
              <a:t>:</a:t>
            </a:r>
          </a:p>
          <a:p>
            <a:r>
              <a:rPr lang="en-US" smtClean="0"/>
              <a:t>A job script contains the information of a job</a:t>
            </a:r>
            <a:endParaRPr lang="fa-IR"/>
          </a:p>
        </p:txBody>
      </p:sp>
      <p:sp>
        <p:nvSpPr>
          <p:cNvPr id="8" name="Down Arrow 7"/>
          <p:cNvSpPr/>
          <p:nvPr/>
        </p:nvSpPr>
        <p:spPr>
          <a:xfrm>
            <a:off x="9074726" y="2591017"/>
            <a:ext cx="401782" cy="41563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6393235" y="3023450"/>
            <a:ext cx="5644200" cy="993694"/>
          </a:xfrm>
          <a:prstGeom prst="rect">
            <a:avLst/>
          </a:prstGeom>
          <a:solidFill>
            <a:srgbClr val="FFD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6453517" y="3167036"/>
            <a:ext cx="5523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smtClean="0"/>
              <a:t>Submission</a:t>
            </a:r>
            <a:r>
              <a:rPr lang="en-US" smtClean="0"/>
              <a:t>:</a:t>
            </a:r>
          </a:p>
          <a:p>
            <a:r>
              <a:rPr lang="en-US" smtClean="0"/>
              <a:t>Torque: qsub script.sh, Slurm: sbatch script.sh</a:t>
            </a:r>
            <a:endParaRPr lang="fa-IR"/>
          </a:p>
        </p:txBody>
      </p:sp>
      <p:sp>
        <p:nvSpPr>
          <p:cNvPr id="13" name="Down Arrow 12"/>
          <p:cNvSpPr/>
          <p:nvPr/>
        </p:nvSpPr>
        <p:spPr>
          <a:xfrm>
            <a:off x="9074726" y="4036250"/>
            <a:ext cx="401782" cy="41563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6393235" y="4470994"/>
            <a:ext cx="5644200" cy="993694"/>
          </a:xfrm>
          <a:prstGeom prst="rect">
            <a:avLst/>
          </a:prstGeom>
          <a:solidFill>
            <a:srgbClr val="FAF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TextBox 14"/>
          <p:cNvSpPr txBox="1"/>
          <p:nvPr/>
        </p:nvSpPr>
        <p:spPr>
          <a:xfrm>
            <a:off x="6476361" y="4644675"/>
            <a:ext cx="5523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smtClean="0"/>
              <a:t>Execution</a:t>
            </a:r>
            <a:r>
              <a:rPr lang="en-US" smtClean="0"/>
              <a:t>:</a:t>
            </a:r>
          </a:p>
          <a:p>
            <a:r>
              <a:rPr lang="en-US" smtClean="0"/>
              <a:t>Resource is reserved and code is launched</a:t>
            </a:r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6393234" y="5809618"/>
            <a:ext cx="5644200" cy="993694"/>
          </a:xfrm>
          <a:prstGeom prst="rect">
            <a:avLst/>
          </a:prstGeom>
          <a:solidFill>
            <a:srgbClr val="8C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6476361" y="5844800"/>
            <a:ext cx="55236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smtClean="0"/>
              <a:t>Completion</a:t>
            </a:r>
            <a:r>
              <a:rPr lang="en-US" smtClean="0"/>
              <a:t>:</a:t>
            </a:r>
          </a:p>
          <a:p>
            <a:r>
              <a:rPr lang="en-US" smtClean="0"/>
              <a:t>Execution completed and stdout and stderr are write to submission directory</a:t>
            </a:r>
            <a:endParaRPr lang="fa-IR"/>
          </a:p>
        </p:txBody>
      </p:sp>
      <p:sp>
        <p:nvSpPr>
          <p:cNvPr id="18" name="Down Arrow 17"/>
          <p:cNvSpPr/>
          <p:nvPr/>
        </p:nvSpPr>
        <p:spPr>
          <a:xfrm>
            <a:off x="9074726" y="5464344"/>
            <a:ext cx="401782" cy="34527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149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002" y="1206804"/>
            <a:ext cx="9062815" cy="444057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Life Cycle of a Job</a:t>
            </a:r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323529" y="5960447"/>
            <a:ext cx="14824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smtClean="0"/>
              <a:t>By user or admin</a:t>
            </a:r>
            <a:endParaRPr lang="fa-IR" sz="2000"/>
          </a:p>
        </p:txBody>
      </p:sp>
      <p:sp>
        <p:nvSpPr>
          <p:cNvPr id="7" name="TextBox 6"/>
          <p:cNvSpPr txBox="1"/>
          <p:nvPr/>
        </p:nvSpPr>
        <p:spPr>
          <a:xfrm>
            <a:off x="5268733" y="5866147"/>
            <a:ext cx="201867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smtClean="0"/>
              <a:t>Successfully completion of a job</a:t>
            </a:r>
            <a:endParaRPr lang="fa-IR" sz="2000"/>
          </a:p>
        </p:txBody>
      </p:sp>
      <p:sp>
        <p:nvSpPr>
          <p:cNvPr id="9" name="TextBox 8"/>
          <p:cNvSpPr txBox="1"/>
          <p:nvPr/>
        </p:nvSpPr>
        <p:spPr>
          <a:xfrm>
            <a:off x="2443883" y="6078556"/>
            <a:ext cx="20186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smtClean="0"/>
              <a:t>Job failure, incomplete run</a:t>
            </a:r>
            <a:endParaRPr lang="fa-IR" sz="2000"/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 flipH="1">
            <a:off x="3453220" y="5539319"/>
            <a:ext cx="821007" cy="539237"/>
          </a:xfrm>
          <a:prstGeom prst="straightConnector1">
            <a:avLst/>
          </a:prstGeom>
          <a:ln w="38100">
            <a:solidFill>
              <a:srgbClr val="4361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230601" y="5502987"/>
            <a:ext cx="14830" cy="445489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249274" y="5551071"/>
            <a:ext cx="0" cy="3974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032128" y="5539319"/>
            <a:ext cx="623683" cy="582531"/>
          </a:xfrm>
          <a:prstGeom prst="straightConnector1">
            <a:avLst/>
          </a:prstGeom>
          <a:ln w="38100">
            <a:solidFill>
              <a:srgbClr val="C408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40969" y="5908866"/>
            <a:ext cx="22195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/>
              <a:t>Job terminated upon reaching its time limit</a:t>
            </a:r>
            <a:endParaRPr lang="fa-IR" sz="240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418406" y="5551071"/>
            <a:ext cx="1101141" cy="47725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200850" y="2152063"/>
            <a:ext cx="1262624" cy="10797"/>
          </a:xfrm>
          <a:prstGeom prst="straightConnector1">
            <a:avLst/>
          </a:prstGeom>
          <a:ln w="38100">
            <a:solidFill>
              <a:srgbClr val="48BF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13489" y="1809011"/>
            <a:ext cx="148243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smtClean="0"/>
              <a:t>Waiting for resource allocation</a:t>
            </a:r>
            <a:endParaRPr lang="fa-IR" sz="2000"/>
          </a:p>
        </p:txBody>
      </p:sp>
      <p:sp>
        <p:nvSpPr>
          <p:cNvPr id="26" name="TextBox 25"/>
          <p:cNvSpPr txBox="1"/>
          <p:nvPr/>
        </p:nvSpPr>
        <p:spPr>
          <a:xfrm>
            <a:off x="10032128" y="6078556"/>
            <a:ext cx="20186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smtClean="0"/>
              <a:t>e.g. Compute node is down</a:t>
            </a:r>
            <a:endParaRPr lang="fa-IR" sz="2000"/>
          </a:p>
        </p:txBody>
      </p:sp>
      <p:sp>
        <p:nvSpPr>
          <p:cNvPr id="20" name="TextBox 19"/>
          <p:cNvSpPr txBox="1"/>
          <p:nvPr/>
        </p:nvSpPr>
        <p:spPr>
          <a:xfrm>
            <a:off x="8982202" y="3164772"/>
            <a:ext cx="3209798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/>
              <a:t>Source</a:t>
            </a:r>
            <a:r>
              <a:rPr lang="en-US" smtClean="0"/>
              <a:t>: </a:t>
            </a:r>
            <a:r>
              <a:rPr lang="en-US" sz="1600" smtClean="0"/>
              <a:t>https</a:t>
            </a:r>
            <a:r>
              <a:rPr lang="en-US" sz="1600"/>
              <a:t>://portal.biohpc.swmed.edu/content/guides/slurm/</a:t>
            </a:r>
            <a:endParaRPr lang="fa-IR" sz="1600"/>
          </a:p>
        </p:txBody>
      </p:sp>
    </p:spTree>
    <p:extLst>
      <p:ext uri="{BB962C8B-B14F-4D97-AF65-F5344CB8AC3E}">
        <p14:creationId xmlns:p14="http://schemas.microsoft.com/office/powerpoint/2010/main" val="206162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24" grpId="0"/>
      <p:bldP spid="17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Scheduler Basics</a:t>
            </a:r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76003" y="2374186"/>
            <a:ext cx="6673016" cy="4455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smtClean="0"/>
              <a:t>1- User submits job to HPC via scheduler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smtClean="0"/>
              <a:t>2- Scheduler adds the job to a job queue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smtClean="0"/>
              <a:t>3- Based on </a:t>
            </a:r>
            <a:r>
              <a:rPr lang="en-US" sz="2400"/>
              <a:t>the resources the job needs, the scheduler will decide when the job will leave the queue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smtClean="0"/>
              <a:t>4- Scheduler will </a:t>
            </a:r>
            <a:r>
              <a:rPr lang="en-US" sz="2400"/>
              <a:t>decide on which (part of the) back-end nodes </a:t>
            </a:r>
            <a:r>
              <a:rPr lang="en-US" sz="2400" smtClean="0"/>
              <a:t>job </a:t>
            </a:r>
            <a:r>
              <a:rPr lang="en-US" sz="2400"/>
              <a:t>will </a:t>
            </a:r>
            <a:r>
              <a:rPr lang="en-US" sz="2400" smtClean="0"/>
              <a:t>run or decide to kill the job</a:t>
            </a:r>
            <a:endParaRPr lang="fa-IR" sz="2400"/>
          </a:p>
        </p:txBody>
      </p:sp>
      <p:sp>
        <p:nvSpPr>
          <p:cNvPr id="8" name="Rectangle 7"/>
          <p:cNvSpPr/>
          <p:nvPr/>
        </p:nvSpPr>
        <p:spPr>
          <a:xfrm>
            <a:off x="0" y="1142851"/>
            <a:ext cx="12192000" cy="108414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323529" y="1142851"/>
            <a:ext cx="1159625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The scheduler is the interface for the users on the login nodes to send work to the compute nodes</a:t>
            </a:r>
            <a:endParaRPr lang="fa-IR" sz="3200" b="1">
              <a:solidFill>
                <a:schemeClr val="bg1"/>
              </a:solidFill>
            </a:endParaRPr>
          </a:p>
          <a:p>
            <a:pPr algn="ctr"/>
            <a:endParaRPr lang="fa-IR" sz="3200" b="1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8240337" y="2346207"/>
            <a:ext cx="3656389" cy="448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675" y="299122"/>
            <a:ext cx="11573197" cy="724247"/>
          </a:xfrm>
        </p:spPr>
        <p:txBody>
          <a:bodyPr/>
          <a:lstStyle/>
          <a:p>
            <a:r>
              <a:rPr lang="en-US" sz="4400" smtClean="0"/>
              <a:t>Resource Management Steps</a:t>
            </a:r>
            <a:endParaRPr lang="fa-IR" sz="4400"/>
          </a:p>
        </p:txBody>
      </p:sp>
      <p:grpSp>
        <p:nvGrpSpPr>
          <p:cNvPr id="47" name="Google Shape;809;p32"/>
          <p:cNvGrpSpPr/>
          <p:nvPr/>
        </p:nvGrpSpPr>
        <p:grpSpPr>
          <a:xfrm>
            <a:off x="315550" y="1699000"/>
            <a:ext cx="10593205" cy="1044679"/>
            <a:chOff x="1771400" y="1035456"/>
            <a:chExt cx="10277207" cy="817331"/>
          </a:xfrm>
        </p:grpSpPr>
        <p:sp>
          <p:nvSpPr>
            <p:cNvPr id="49" name="Google Shape;811;p32"/>
            <p:cNvSpPr/>
            <p:nvPr/>
          </p:nvSpPr>
          <p:spPr>
            <a:xfrm>
              <a:off x="4460065" y="1056276"/>
              <a:ext cx="7588542" cy="796511"/>
            </a:xfrm>
            <a:custGeom>
              <a:avLst/>
              <a:gdLst/>
              <a:ahLst/>
              <a:cxnLst/>
              <a:rect l="l" t="t" r="r" b="b"/>
              <a:pathLst>
                <a:path w="96822" h="26468" extrusionOk="0">
                  <a:moveTo>
                    <a:pt x="0" y="0"/>
                  </a:moveTo>
                  <a:lnTo>
                    <a:pt x="0" y="26468"/>
                  </a:lnTo>
                  <a:lnTo>
                    <a:pt x="92071" y="26468"/>
                  </a:lnTo>
                  <a:cubicBezTo>
                    <a:pt x="94691" y="26468"/>
                    <a:pt x="96822" y="24337"/>
                    <a:pt x="96822" y="21717"/>
                  </a:cubicBezTo>
                  <a:lnTo>
                    <a:pt x="96822" y="4751"/>
                  </a:lnTo>
                  <a:cubicBezTo>
                    <a:pt x="96822" y="2120"/>
                    <a:pt x="94691" y="0"/>
                    <a:pt x="920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00" tIns="91425" rIns="91425" bIns="91425" anchor="ctr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en-US" sz="2400" smtClean="0"/>
                <a:t>Based on job requirements: selection </a:t>
              </a:r>
              <a:r>
                <a:rPr lang="en-US" sz="2400"/>
                <a:t>of </a:t>
              </a:r>
              <a:r>
                <a:rPr lang="en-US" sz="2400" smtClean="0"/>
                <a:t>nodes</a:t>
              </a: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" name="Google Shape;812;p32"/>
            <p:cNvSpPr/>
            <p:nvPr/>
          </p:nvSpPr>
          <p:spPr>
            <a:xfrm>
              <a:off x="1771400" y="1035456"/>
              <a:ext cx="2977775" cy="811660"/>
            </a:xfrm>
            <a:custGeom>
              <a:avLst/>
              <a:gdLst/>
              <a:ahLst/>
              <a:cxnLst/>
              <a:rect l="l" t="t" r="r" b="b"/>
              <a:pathLst>
                <a:path w="102014" h="26469" extrusionOk="0">
                  <a:moveTo>
                    <a:pt x="3311" y="1"/>
                  </a:moveTo>
                  <a:cubicBezTo>
                    <a:pt x="1477" y="1"/>
                    <a:pt x="1" y="1489"/>
                    <a:pt x="1" y="3311"/>
                  </a:cubicBezTo>
                  <a:lnTo>
                    <a:pt x="1" y="23159"/>
                  </a:lnTo>
                  <a:cubicBezTo>
                    <a:pt x="1" y="24980"/>
                    <a:pt x="1477" y="26469"/>
                    <a:pt x="3311" y="26469"/>
                  </a:cubicBezTo>
                  <a:lnTo>
                    <a:pt x="91000" y="26469"/>
                  </a:lnTo>
                  <a:cubicBezTo>
                    <a:pt x="92036" y="26469"/>
                    <a:pt x="93012" y="25980"/>
                    <a:pt x="93643" y="25147"/>
                  </a:cubicBezTo>
                  <a:lnTo>
                    <a:pt x="101132" y="15229"/>
                  </a:lnTo>
                  <a:cubicBezTo>
                    <a:pt x="102013" y="14050"/>
                    <a:pt x="102013" y="12419"/>
                    <a:pt x="101132" y="11240"/>
                  </a:cubicBezTo>
                  <a:lnTo>
                    <a:pt x="93643" y="1323"/>
                  </a:lnTo>
                  <a:cubicBezTo>
                    <a:pt x="93012" y="489"/>
                    <a:pt x="92036" y="1"/>
                    <a:pt x="91000" y="1"/>
                  </a:cubicBez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solidFill>
                <a:schemeClr val="accent6">
                  <a:lumMod val="50000"/>
                  <a:lumOff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8" name="Google Shape;816;p32"/>
            <p:cNvSpPr txBox="1"/>
            <p:nvPr/>
          </p:nvSpPr>
          <p:spPr>
            <a:xfrm>
              <a:off x="1953831" y="1240482"/>
              <a:ext cx="2601513" cy="428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First step: Selection </a:t>
              </a:r>
              <a:endParaRPr sz="2000" b="1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9" name="Google Shape;809;p32"/>
          <p:cNvGrpSpPr/>
          <p:nvPr/>
        </p:nvGrpSpPr>
        <p:grpSpPr>
          <a:xfrm>
            <a:off x="309675" y="3278418"/>
            <a:ext cx="10593205" cy="1044679"/>
            <a:chOff x="1771400" y="1035456"/>
            <a:chExt cx="10277207" cy="817331"/>
          </a:xfrm>
        </p:grpSpPr>
        <p:sp>
          <p:nvSpPr>
            <p:cNvPr id="60" name="Google Shape;811;p32"/>
            <p:cNvSpPr/>
            <p:nvPr/>
          </p:nvSpPr>
          <p:spPr>
            <a:xfrm>
              <a:off x="4460065" y="1056276"/>
              <a:ext cx="7588542" cy="796511"/>
            </a:xfrm>
            <a:custGeom>
              <a:avLst/>
              <a:gdLst/>
              <a:ahLst/>
              <a:cxnLst/>
              <a:rect l="l" t="t" r="r" b="b"/>
              <a:pathLst>
                <a:path w="96822" h="26468" extrusionOk="0">
                  <a:moveTo>
                    <a:pt x="0" y="0"/>
                  </a:moveTo>
                  <a:lnTo>
                    <a:pt x="0" y="26468"/>
                  </a:lnTo>
                  <a:lnTo>
                    <a:pt x="92071" y="26468"/>
                  </a:lnTo>
                  <a:cubicBezTo>
                    <a:pt x="94691" y="26468"/>
                    <a:pt x="96822" y="24337"/>
                    <a:pt x="96822" y="21717"/>
                  </a:cubicBezTo>
                  <a:lnTo>
                    <a:pt x="96822" y="4751"/>
                  </a:lnTo>
                  <a:cubicBezTo>
                    <a:pt x="96822" y="2120"/>
                    <a:pt x="94691" y="0"/>
                    <a:pt x="920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00" tIns="91425" rIns="91425" bIns="91425" anchor="ctr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en-US" sz="2400" smtClean="0"/>
                <a:t>Based on job requirements: allocation of resources from selected nodes</a:t>
              </a: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812;p32"/>
            <p:cNvSpPr/>
            <p:nvPr/>
          </p:nvSpPr>
          <p:spPr>
            <a:xfrm>
              <a:off x="1771400" y="1035456"/>
              <a:ext cx="2977775" cy="811660"/>
            </a:xfrm>
            <a:custGeom>
              <a:avLst/>
              <a:gdLst/>
              <a:ahLst/>
              <a:cxnLst/>
              <a:rect l="l" t="t" r="r" b="b"/>
              <a:pathLst>
                <a:path w="102014" h="26469" extrusionOk="0">
                  <a:moveTo>
                    <a:pt x="3311" y="1"/>
                  </a:moveTo>
                  <a:cubicBezTo>
                    <a:pt x="1477" y="1"/>
                    <a:pt x="1" y="1489"/>
                    <a:pt x="1" y="3311"/>
                  </a:cubicBezTo>
                  <a:lnTo>
                    <a:pt x="1" y="23159"/>
                  </a:lnTo>
                  <a:cubicBezTo>
                    <a:pt x="1" y="24980"/>
                    <a:pt x="1477" y="26469"/>
                    <a:pt x="3311" y="26469"/>
                  </a:cubicBezTo>
                  <a:lnTo>
                    <a:pt x="91000" y="26469"/>
                  </a:lnTo>
                  <a:cubicBezTo>
                    <a:pt x="92036" y="26469"/>
                    <a:pt x="93012" y="25980"/>
                    <a:pt x="93643" y="25147"/>
                  </a:cubicBezTo>
                  <a:lnTo>
                    <a:pt x="101132" y="15229"/>
                  </a:lnTo>
                  <a:cubicBezTo>
                    <a:pt x="102013" y="14050"/>
                    <a:pt x="102013" y="12419"/>
                    <a:pt x="101132" y="11240"/>
                  </a:cubicBezTo>
                  <a:lnTo>
                    <a:pt x="93643" y="1323"/>
                  </a:lnTo>
                  <a:cubicBezTo>
                    <a:pt x="93012" y="489"/>
                    <a:pt x="92036" y="1"/>
                    <a:pt x="91000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Google Shape;816;p32"/>
            <p:cNvSpPr txBox="1"/>
            <p:nvPr/>
          </p:nvSpPr>
          <p:spPr>
            <a:xfrm>
              <a:off x="1771400" y="1219022"/>
              <a:ext cx="3115146" cy="471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Second step: Allocation </a:t>
              </a:r>
              <a:endParaRPr sz="2000" b="1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3" name="Google Shape;809;p32"/>
          <p:cNvGrpSpPr/>
          <p:nvPr/>
        </p:nvGrpSpPr>
        <p:grpSpPr>
          <a:xfrm>
            <a:off x="315550" y="4885545"/>
            <a:ext cx="10593205" cy="1044679"/>
            <a:chOff x="1771400" y="1035456"/>
            <a:chExt cx="10277207" cy="817331"/>
          </a:xfrm>
        </p:grpSpPr>
        <p:sp>
          <p:nvSpPr>
            <p:cNvPr id="64" name="Google Shape;811;p32"/>
            <p:cNvSpPr/>
            <p:nvPr/>
          </p:nvSpPr>
          <p:spPr>
            <a:xfrm>
              <a:off x="4460065" y="1056276"/>
              <a:ext cx="7588542" cy="796511"/>
            </a:xfrm>
            <a:custGeom>
              <a:avLst/>
              <a:gdLst/>
              <a:ahLst/>
              <a:cxnLst/>
              <a:rect l="l" t="t" r="r" b="b"/>
              <a:pathLst>
                <a:path w="96822" h="26468" extrusionOk="0">
                  <a:moveTo>
                    <a:pt x="0" y="0"/>
                  </a:moveTo>
                  <a:lnTo>
                    <a:pt x="0" y="26468"/>
                  </a:lnTo>
                  <a:lnTo>
                    <a:pt x="92071" y="26468"/>
                  </a:lnTo>
                  <a:cubicBezTo>
                    <a:pt x="94691" y="26468"/>
                    <a:pt x="96822" y="24337"/>
                    <a:pt x="96822" y="21717"/>
                  </a:cubicBezTo>
                  <a:lnTo>
                    <a:pt x="96822" y="4751"/>
                  </a:lnTo>
                  <a:cubicBezTo>
                    <a:pt x="96822" y="2120"/>
                    <a:pt x="94691" y="0"/>
                    <a:pt x="920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00" tIns="91425" rIns="91425" bIns="91425" anchor="ctr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en-US" sz="2400" smtClean="0">
                  <a:sym typeface="Roboto"/>
                </a:rPr>
                <a:t>Distribution of each sub-job (tasks) </a:t>
              </a:r>
              <a:r>
                <a:rPr lang="en-US" sz="2400"/>
                <a:t>to Selected Nodes</a:t>
              </a: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" name="Google Shape;812;p32"/>
            <p:cNvSpPr/>
            <p:nvPr/>
          </p:nvSpPr>
          <p:spPr>
            <a:xfrm>
              <a:off x="1771400" y="1035456"/>
              <a:ext cx="2977775" cy="811660"/>
            </a:xfrm>
            <a:custGeom>
              <a:avLst/>
              <a:gdLst/>
              <a:ahLst/>
              <a:cxnLst/>
              <a:rect l="l" t="t" r="r" b="b"/>
              <a:pathLst>
                <a:path w="102014" h="26469" extrusionOk="0">
                  <a:moveTo>
                    <a:pt x="3311" y="1"/>
                  </a:moveTo>
                  <a:cubicBezTo>
                    <a:pt x="1477" y="1"/>
                    <a:pt x="1" y="1489"/>
                    <a:pt x="1" y="3311"/>
                  </a:cubicBezTo>
                  <a:lnTo>
                    <a:pt x="1" y="23159"/>
                  </a:lnTo>
                  <a:cubicBezTo>
                    <a:pt x="1" y="24980"/>
                    <a:pt x="1477" y="26469"/>
                    <a:pt x="3311" y="26469"/>
                  </a:cubicBezTo>
                  <a:lnTo>
                    <a:pt x="91000" y="26469"/>
                  </a:lnTo>
                  <a:cubicBezTo>
                    <a:pt x="92036" y="26469"/>
                    <a:pt x="93012" y="25980"/>
                    <a:pt x="93643" y="25147"/>
                  </a:cubicBezTo>
                  <a:lnTo>
                    <a:pt x="101132" y="15229"/>
                  </a:lnTo>
                  <a:cubicBezTo>
                    <a:pt x="102013" y="14050"/>
                    <a:pt x="102013" y="12419"/>
                    <a:pt x="101132" y="11240"/>
                  </a:cubicBezTo>
                  <a:lnTo>
                    <a:pt x="93643" y="1323"/>
                  </a:lnTo>
                  <a:cubicBezTo>
                    <a:pt x="93012" y="489"/>
                    <a:pt x="92036" y="1"/>
                    <a:pt x="91000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6" name="Google Shape;816;p32"/>
            <p:cNvSpPr txBox="1"/>
            <p:nvPr/>
          </p:nvSpPr>
          <p:spPr>
            <a:xfrm>
              <a:off x="1771400" y="1219022"/>
              <a:ext cx="3115146" cy="471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Third step: Distribution </a:t>
              </a:r>
              <a:endParaRPr sz="2000" b="1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10902880" y="1739464"/>
            <a:ext cx="1149926" cy="9903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lumOff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smtClean="0"/>
              <a:t>1</a:t>
            </a:r>
            <a:endParaRPr lang="fa-IR" sz="3600"/>
          </a:p>
        </p:txBody>
      </p:sp>
      <p:sp>
        <p:nvSpPr>
          <p:cNvPr id="16" name="Oval 15"/>
          <p:cNvSpPr/>
          <p:nvPr/>
        </p:nvSpPr>
        <p:spPr>
          <a:xfrm>
            <a:off x="10902880" y="3278418"/>
            <a:ext cx="1149926" cy="9903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lumOff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/>
              <a:t>2</a:t>
            </a:r>
            <a:endParaRPr lang="fa-IR" sz="3600"/>
          </a:p>
        </p:txBody>
      </p:sp>
      <p:sp>
        <p:nvSpPr>
          <p:cNvPr id="17" name="Oval 16"/>
          <p:cNvSpPr/>
          <p:nvPr/>
        </p:nvSpPr>
        <p:spPr>
          <a:xfrm>
            <a:off x="10902880" y="4990324"/>
            <a:ext cx="1149926" cy="9903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lumOff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smtClean="0"/>
              <a:t>3</a:t>
            </a:r>
            <a:endParaRPr lang="fa-IR" sz="3600"/>
          </a:p>
        </p:txBody>
      </p:sp>
    </p:spTree>
    <p:extLst>
      <p:ext uri="{BB962C8B-B14F-4D97-AF65-F5344CB8AC3E}">
        <p14:creationId xmlns:p14="http://schemas.microsoft.com/office/powerpoint/2010/main" val="39830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What is Slurm?</a:t>
            </a:r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161926" y="5300173"/>
            <a:ext cx="11610109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>
                <a:solidFill>
                  <a:schemeClr val="accent6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2800"/>
              <a:t>imple </a:t>
            </a:r>
            <a:r>
              <a:rPr lang="en-US" sz="2800" b="1" u="sng">
                <a:solidFill>
                  <a:schemeClr val="accent6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2800"/>
              <a:t>inux </a:t>
            </a:r>
            <a:r>
              <a:rPr lang="en-US" sz="2800" b="1" u="sng">
                <a:solidFill>
                  <a:schemeClr val="accent6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2800"/>
              <a:t>tility for </a:t>
            </a:r>
            <a:r>
              <a:rPr lang="en-US" sz="2800" b="1" u="sng">
                <a:solidFill>
                  <a:schemeClr val="accent6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2800"/>
              <a:t>esource </a:t>
            </a:r>
            <a:r>
              <a:rPr lang="en-US" sz="2800" b="1" u="sng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2800" smtClean="0"/>
              <a:t>anagement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smtClean="0"/>
              <a:t>Site &amp; Documentation: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accent6">
                    <a:lumMod val="50000"/>
                    <a:lumOff val="50000"/>
                  </a:schemeClr>
                </a:solidFill>
              </a:rPr>
              <a:t>https://slurm.schedmd.com/ , https://slurm.schedmd.com/documentation.html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686" y="1220247"/>
            <a:ext cx="7232881" cy="38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8673" y="484909"/>
            <a:ext cx="11573197" cy="263237"/>
          </a:xfrm>
        </p:spPr>
        <p:txBody>
          <a:bodyPr/>
          <a:lstStyle/>
          <a:p>
            <a:r>
              <a:rPr lang="en-US" smtClean="0"/>
              <a:t>Slurm HPC Scheduler</a:t>
            </a:r>
          </a:p>
          <a:p>
            <a:r>
              <a:rPr lang="en-US" sz="3600" smtClean="0"/>
              <a:t>(Short overview)</a:t>
            </a:r>
            <a:endParaRPr lang="fa-IR" sz="3600"/>
          </a:p>
        </p:txBody>
      </p:sp>
      <p:sp>
        <p:nvSpPr>
          <p:cNvPr id="3" name="TextBox 2"/>
          <p:cNvSpPr txBox="1"/>
          <p:nvPr/>
        </p:nvSpPr>
        <p:spPr>
          <a:xfrm>
            <a:off x="0" y="1266700"/>
            <a:ext cx="12053455" cy="64633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/>
              <a:t>H</a:t>
            </a:r>
            <a:r>
              <a:rPr lang="en-US" sz="2400" smtClean="0"/>
              <a:t>ighly </a:t>
            </a:r>
            <a:r>
              <a:rPr lang="en-US" sz="2400">
                <a:solidFill>
                  <a:srgbClr val="0070C0"/>
                </a:solidFill>
              </a:rPr>
              <a:t>scalable</a:t>
            </a:r>
            <a:r>
              <a:rPr lang="en-US" sz="2400"/>
              <a:t> cluster management </a:t>
            </a:r>
            <a:endParaRPr lang="en-US" sz="24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/>
              <a:t>F</a:t>
            </a:r>
            <a:r>
              <a:rPr lang="en-US" sz="2400" smtClean="0"/>
              <a:t>or </a:t>
            </a:r>
            <a:r>
              <a:rPr lang="en-US" sz="2400">
                <a:solidFill>
                  <a:srgbClr val="0070C0"/>
                </a:solidFill>
              </a:rPr>
              <a:t>large</a:t>
            </a:r>
            <a:r>
              <a:rPr lang="en-US" sz="2400"/>
              <a:t> and </a:t>
            </a:r>
            <a:r>
              <a:rPr lang="en-US" sz="2400">
                <a:solidFill>
                  <a:srgbClr val="0070C0"/>
                </a:solidFill>
              </a:rPr>
              <a:t>small</a:t>
            </a:r>
            <a:r>
              <a:rPr lang="en-US" sz="2400"/>
              <a:t> Linux </a:t>
            </a:r>
            <a:r>
              <a:rPr lang="en-US" sz="2400" smtClean="0"/>
              <a:t>clusters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/>
              <a:t>O</a:t>
            </a:r>
            <a:r>
              <a:rPr lang="en-US" sz="2400" smtClean="0"/>
              <a:t>n </a:t>
            </a:r>
            <a:r>
              <a:rPr lang="en-US" sz="2400"/>
              <a:t>about </a:t>
            </a:r>
            <a:r>
              <a:rPr lang="en-US" sz="2400">
                <a:solidFill>
                  <a:srgbClr val="0070C0"/>
                </a:solidFill>
              </a:rPr>
              <a:t>60%</a:t>
            </a:r>
            <a:r>
              <a:rPr lang="en-US" sz="2400"/>
              <a:t> of </a:t>
            </a:r>
            <a:r>
              <a:rPr lang="en-US" sz="2400" smtClean="0"/>
              <a:t>the</a:t>
            </a:r>
            <a:r>
              <a:rPr lang="en-US" sz="2400"/>
              <a:t> </a:t>
            </a:r>
            <a:r>
              <a:rPr lang="en-US" sz="2400" smtClean="0">
                <a:solidFill>
                  <a:srgbClr val="0070C0"/>
                </a:solidFill>
              </a:rPr>
              <a:t>TOP500 </a:t>
            </a:r>
            <a:r>
              <a:rPr lang="en-US" sz="2400" smtClean="0"/>
              <a:t> supercomputers [hpcc,2019]</a:t>
            </a:r>
          </a:p>
          <a:p>
            <a:pPr>
              <a:lnSpc>
                <a:spcPct val="150000"/>
              </a:lnSpc>
            </a:pPr>
            <a:endParaRPr lang="en-US" sz="24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smtClean="0"/>
              <a:t>Documentation </a:t>
            </a:r>
            <a:r>
              <a:rPr lang="en-US" sz="2800" b="1"/>
              <a:t>states that: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/>
              <a:t>It supports up to </a:t>
            </a:r>
            <a:r>
              <a:rPr lang="en-US" sz="2400">
                <a:solidFill>
                  <a:srgbClr val="0070C0"/>
                </a:solidFill>
              </a:rPr>
              <a:t>65’000</a:t>
            </a:r>
            <a:r>
              <a:rPr lang="en-US" sz="2400"/>
              <a:t> </a:t>
            </a:r>
            <a:r>
              <a:rPr lang="en-US" sz="2400" smtClean="0"/>
              <a:t>CNs </a:t>
            </a:r>
            <a:endParaRPr lang="en-US" sz="240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70C0"/>
                </a:solidFill>
              </a:rPr>
              <a:t>120’000</a:t>
            </a:r>
            <a:r>
              <a:rPr lang="en-US" sz="2400"/>
              <a:t> jobs/hour sustained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/>
              <a:t>High Availability features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/>
              <a:t>Accounting on Relational DataBase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/>
              <a:t>Powerful scheduling functionalities </a:t>
            </a:r>
            <a:r>
              <a:rPr lang="en-US" sz="2400" smtClean="0"/>
              <a:t> </a:t>
            </a:r>
            <a:endParaRPr lang="en-US" sz="240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/>
              <a:t>It is possible to use MAUI/MOAB or LSF as scheduler on top of SLURM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a-IR" sz="280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11782" y="4724400"/>
            <a:ext cx="2923309" cy="343267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135090" y="3701718"/>
            <a:ext cx="4816779" cy="1593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7135091" y="3759690"/>
            <a:ext cx="505690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a-IR" altLang="fa-IR" b="1">
                <a:solidFill>
                  <a:srgbClr val="000000"/>
                </a:solidFill>
                <a:latin typeface="inherit"/>
              </a:rPr>
              <a:t>BackupController</a:t>
            </a:r>
            <a:r>
              <a:rPr lang="fa-IR" altLang="fa-IR">
                <a:solidFill>
                  <a:srgbClr val="000000"/>
                </a:solidFill>
                <a:latin typeface="inherit"/>
              </a:rPr>
              <a:t>=[backup name] </a:t>
            </a:r>
            <a:endParaRPr lang="fa-IR" altLang="fa-IR" smtClean="0">
              <a:solidFill>
                <a:srgbClr val="000000"/>
              </a:solidFill>
              <a:latin typeface="inheri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a-IR" altLang="fa-IR" b="1" smtClean="0">
                <a:solidFill>
                  <a:srgbClr val="000000"/>
                </a:solidFill>
                <a:latin typeface="inherit"/>
              </a:rPr>
              <a:t>BackupAddr</a:t>
            </a:r>
            <a:r>
              <a:rPr lang="fa-IR" altLang="fa-IR" smtClean="0">
                <a:solidFill>
                  <a:srgbClr val="000000"/>
                </a:solidFill>
                <a:latin typeface="inherit"/>
              </a:rPr>
              <a:t>=</a:t>
            </a:r>
            <a:r>
              <a:rPr lang="en-US" altLang="fa-IR" smtClean="0">
                <a:solidFill>
                  <a:srgbClr val="000000"/>
                </a:solidFill>
                <a:latin typeface="inherit"/>
              </a:rPr>
              <a:t>[backup Address]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a-IR" altLang="fa-IR" b="1" smtClean="0">
                <a:solidFill>
                  <a:srgbClr val="000000"/>
                </a:solidFill>
                <a:latin typeface="inherit"/>
              </a:rPr>
              <a:t>StateSaveLocation</a:t>
            </a:r>
            <a:r>
              <a:rPr lang="fa-IR" altLang="fa-IR" smtClean="0">
                <a:solidFill>
                  <a:srgbClr val="000000"/>
                </a:solidFill>
                <a:latin typeface="inherit"/>
              </a:rPr>
              <a:t>=</a:t>
            </a:r>
            <a:r>
              <a:rPr lang="en-US" altLang="fa-IR" smtClean="0">
                <a:solidFill>
                  <a:srgbClr val="000000"/>
                </a:solidFill>
                <a:latin typeface="inherit"/>
              </a:rPr>
              <a:t>[SharedDirectory]</a:t>
            </a:r>
            <a:endParaRPr lang="fa-IR" altLang="fa-IR" smtClean="0">
              <a:solidFill>
                <a:srgbClr val="000000"/>
              </a:solidFill>
              <a:latin typeface="inheri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a-IR" altLang="fa-IR" b="1" smtClean="0">
                <a:solidFill>
                  <a:srgbClr val="000000"/>
                </a:solidFill>
                <a:latin typeface="inherit"/>
              </a:rPr>
              <a:t>AccountingStorageBackupHost</a:t>
            </a:r>
            <a:r>
              <a:rPr lang="fa-IR" altLang="fa-IR">
                <a:solidFill>
                  <a:srgbClr val="000000"/>
                </a:solidFill>
                <a:latin typeface="inherit"/>
              </a:rPr>
              <a:t>=[backup name] </a:t>
            </a:r>
            <a:endParaRPr lang="fa-IR" altLang="fa-IR" sz="1200"/>
          </a:p>
        </p:txBody>
      </p:sp>
    </p:spTree>
    <p:extLst>
      <p:ext uri="{BB962C8B-B14F-4D97-AF65-F5344CB8AC3E}">
        <p14:creationId xmlns:p14="http://schemas.microsoft.com/office/powerpoint/2010/main" val="109736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Slurm</a:t>
            </a:r>
            <a:r>
              <a:rPr lang="en-US"/>
              <a:t> </a:t>
            </a:r>
            <a:r>
              <a:rPr lang="en-US" smtClean="0"/>
              <a:t>Properties</a:t>
            </a:r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289053" y="1274618"/>
            <a:ext cx="11642147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Development </a:t>
            </a:r>
            <a:r>
              <a:rPr lang="en-US" sz="2800"/>
              <a:t>started in </a:t>
            </a:r>
            <a:r>
              <a:rPr lang="en-US" sz="2800">
                <a:solidFill>
                  <a:srgbClr val="0070C0"/>
                </a:solidFill>
              </a:rPr>
              <a:t>2002</a:t>
            </a:r>
            <a:r>
              <a:rPr lang="en-US" sz="2800"/>
              <a:t> at Lawrence Livermore National Laboratory as a resource manager for Linux </a:t>
            </a:r>
            <a:r>
              <a:rPr lang="en-US" sz="2800" smtClean="0"/>
              <a:t>clusters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Sophisticated scheduling </a:t>
            </a:r>
            <a:r>
              <a:rPr lang="en-US" sz="2800">
                <a:solidFill>
                  <a:srgbClr val="0070C0"/>
                </a:solidFill>
              </a:rPr>
              <a:t>plugins</a:t>
            </a:r>
            <a:r>
              <a:rPr lang="en-US" sz="2800"/>
              <a:t> added in </a:t>
            </a:r>
            <a:r>
              <a:rPr lang="en-US" sz="2800" smtClean="0">
                <a:solidFill>
                  <a:srgbClr val="0070C0"/>
                </a:solidFill>
              </a:rPr>
              <a:t>2008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About </a:t>
            </a:r>
            <a:r>
              <a:rPr lang="en-US" sz="2800" smtClean="0">
                <a:solidFill>
                  <a:srgbClr val="0070C0"/>
                </a:solidFill>
              </a:rPr>
              <a:t>+500,000 </a:t>
            </a:r>
            <a:r>
              <a:rPr lang="en-US" sz="2800"/>
              <a:t>lines of C code </a:t>
            </a:r>
            <a:endParaRPr lang="en-US" sz="28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Active global development </a:t>
            </a:r>
            <a:r>
              <a:rPr lang="en-US" sz="2800" smtClean="0"/>
              <a:t>community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Highly scalable, Open source, </a:t>
            </a:r>
            <a:r>
              <a:rPr lang="en-US" sz="2800" smtClean="0"/>
              <a:t>Secure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Fault-tolerant (no single point of failure) </a:t>
            </a:r>
            <a:endParaRPr lang="en-US" sz="28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Slurm is aware </a:t>
            </a:r>
            <a:r>
              <a:rPr lang="en-US" sz="2800"/>
              <a:t>of network topology and use it in node selection. </a:t>
            </a:r>
            <a:endParaRPr lang="fa-IR" sz="280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53102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13265</TotalTime>
  <Words>936</Words>
  <Application>Microsoft Office PowerPoint</Application>
  <PresentationFormat>Widescreen</PresentationFormat>
  <Paragraphs>218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Unicode MS</vt:lpstr>
      <vt:lpstr>Calibri</vt:lpstr>
      <vt:lpstr>Calibri Light</vt:lpstr>
      <vt:lpstr>Fira Sans Extra Condensed Medium</vt:lpstr>
      <vt:lpstr>inherit</vt:lpstr>
      <vt:lpstr>Roboto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ASUS</cp:lastModifiedBy>
  <cp:revision>485</cp:revision>
  <dcterms:created xsi:type="dcterms:W3CDTF">2020-01-20T05:08:25Z</dcterms:created>
  <dcterms:modified xsi:type="dcterms:W3CDTF">2022-05-30T11:52:26Z</dcterms:modified>
</cp:coreProperties>
</file>